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7"/>
  </p:notesMasterIdLst>
  <p:sldIdLst>
    <p:sldId id="269" r:id="rId2"/>
    <p:sldId id="292" r:id="rId3"/>
    <p:sldId id="321" r:id="rId4"/>
    <p:sldId id="305" r:id="rId5"/>
    <p:sldId id="306" r:id="rId6"/>
    <p:sldId id="294" r:id="rId7"/>
    <p:sldId id="307" r:id="rId8"/>
    <p:sldId id="311" r:id="rId9"/>
    <p:sldId id="313" r:id="rId10"/>
    <p:sldId id="314" r:id="rId11"/>
    <p:sldId id="315" r:id="rId12"/>
    <p:sldId id="317" r:id="rId13"/>
    <p:sldId id="318" r:id="rId14"/>
    <p:sldId id="312" r:id="rId15"/>
    <p:sldId id="309" r:id="rId16"/>
    <p:sldId id="310" r:id="rId17"/>
    <p:sldId id="325" r:id="rId18"/>
    <p:sldId id="326" r:id="rId19"/>
    <p:sldId id="324" r:id="rId20"/>
    <p:sldId id="323" r:id="rId21"/>
    <p:sldId id="327" r:id="rId22"/>
    <p:sldId id="319" r:id="rId23"/>
    <p:sldId id="320" r:id="rId24"/>
    <p:sldId id="308" r:id="rId25"/>
    <p:sldId id="28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82213" autoAdjust="0"/>
  </p:normalViewPr>
  <p:slideViewPr>
    <p:cSldViewPr snapToGrid="0">
      <p:cViewPr varScale="1">
        <p:scale>
          <a:sx n="88" d="100"/>
          <a:sy n="88" d="100"/>
        </p:scale>
        <p:origin x="106" y="451"/>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2022/3/25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まずは、結合能とスコアの関係についてです。左図は、結合評価試験で評価した</a:t>
            </a:r>
            <a:r>
              <a:rPr kumimoji="1" lang="en-US" altLang="ja-JP" dirty="0"/>
              <a:t>300</a:t>
            </a:r>
            <a:r>
              <a:rPr kumimoji="1" lang="ja-JP" altLang="en-US" dirty="0"/>
              <a:t>個のサンプルの結合能を示しています。横軸が各サンプルで、青色が</a:t>
            </a:r>
            <a:r>
              <a:rPr kumimoji="1" lang="en-US" altLang="ja-JP" dirty="0"/>
              <a:t>WT</a:t>
            </a:r>
            <a:r>
              <a:rPr kumimoji="1" lang="ja-JP" altLang="en-US" dirty="0"/>
              <a:t>からの変異数、オレンジ色が結合能の強さで、上が強い、下がほぼ無い、真ん中が弱いというように、</a:t>
            </a:r>
            <a:r>
              <a:rPr kumimoji="1" lang="en-US" altLang="ja-JP" dirty="0"/>
              <a:t>3</a:t>
            </a:r>
            <a:r>
              <a:rPr kumimoji="1" lang="ja-JP" altLang="en-US" dirty="0" err="1"/>
              <a:t>つの</a:t>
            </a:r>
            <a:r>
              <a:rPr kumimoji="1" lang="ja-JP" altLang="en-US" dirty="0"/>
              <a:t>ラベルを割り当てました。右図に各スコアと結合能の散布図を示しています。右上の</a:t>
            </a:r>
            <a:r>
              <a:rPr kumimoji="1" lang="en-US" altLang="ja-JP" dirty="0"/>
              <a:t>Rosetta</a:t>
            </a:r>
            <a:r>
              <a:rPr kumimoji="1" lang="ja-JP" altLang="en-US" dirty="0"/>
              <a:t>スコアとは、ほぼ関係が見られません。右下の</a:t>
            </a:r>
            <a:r>
              <a:rPr kumimoji="1" lang="en-US" altLang="ja-JP" dirty="0"/>
              <a:t>Affinity</a:t>
            </a:r>
            <a:r>
              <a:rPr kumimoji="1" lang="ja-JP" altLang="en-US" dirty="0"/>
              <a:t>とは、結合能が強いサンプルは、</a:t>
            </a:r>
            <a:r>
              <a:rPr kumimoji="1" lang="en-US" altLang="ja-JP" dirty="0"/>
              <a:t>Affinity</a:t>
            </a:r>
            <a:r>
              <a:rPr kumimoji="1" lang="ja-JP" altLang="en-US" dirty="0"/>
              <a:t>が低い範囲に散らばっていますが、全体的には明確な関係はないです。なので、全体的には結合能に対して、期待できるスコアはありませんでした。</a:t>
            </a:r>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158460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a:t>
            </a:r>
            <a:r>
              <a:rPr kumimoji="1" lang="en-US" altLang="ja-JP" dirty="0"/>
              <a:t>Affinity</a:t>
            </a:r>
            <a:r>
              <a:rPr kumimoji="1" lang="ja-JP" altLang="en-US" dirty="0"/>
              <a:t>については一部のサンプルの結合能とは関係があります。例えば、左図のサンプルが左側のものは、結合部位をアラニンに置換したり、フェニルアラニンやトリプトファンに置換したサンプルですが、これらのサンプルでは、</a:t>
            </a:r>
            <a:r>
              <a:rPr kumimoji="1" lang="en-US" altLang="ja-JP" dirty="0"/>
              <a:t>Affinity</a:t>
            </a:r>
            <a:r>
              <a:rPr kumimoji="1" lang="ja-JP" altLang="en-US" dirty="0"/>
              <a:t>と結合能には関係があります。よって、右側に示す通り、経験的な知識に基づいて、特定の位置と残基を決めて、変異させたサンプルは期待通りでしたが、任意の位置を任意の残基に変異させた他のサンプルでは、そういう関係が薄いという結果となりました。この結果を踏まえて、新たにデザインを評価できる指標を検討してみました。</a:t>
            </a:r>
            <a:endParaRPr kumimoji="1" lang="en-US" altLang="ja-JP" dirty="0"/>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210792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1cbh</a:t>
            </a:r>
            <a:r>
              <a:rPr kumimoji="1" lang="ja-JP" altLang="en-US" dirty="0"/>
              <a:t>の</a:t>
            </a:r>
            <a:r>
              <a:rPr kumimoji="1" lang="en-US" altLang="ja-JP" dirty="0"/>
              <a:t>WT</a:t>
            </a:r>
            <a:r>
              <a:rPr kumimoji="1" lang="ja-JP" altLang="en-US" dirty="0"/>
              <a:t>に対して適用した結果です。</a:t>
            </a:r>
            <a:r>
              <a:rPr kumimoji="1" lang="en-US" altLang="ja-JP" dirty="0"/>
              <a:t>1</a:t>
            </a:r>
            <a:r>
              <a:rPr kumimoji="1" lang="ja-JP" altLang="en-US" dirty="0" err="1"/>
              <a:t>つの</a:t>
            </a:r>
            <a:r>
              <a:rPr kumimoji="1" lang="ja-JP" altLang="en-US" dirty="0"/>
              <a:t>配列に対応して、信頼度が高い順に</a:t>
            </a:r>
            <a:r>
              <a:rPr kumimoji="1" lang="en-US" altLang="ja-JP" dirty="0"/>
              <a:t>5</a:t>
            </a:r>
            <a:r>
              <a:rPr kumimoji="1" lang="ja-JP" altLang="en-US" dirty="0"/>
              <a:t>つ出力されますが、そのトップ</a:t>
            </a:r>
            <a:r>
              <a:rPr kumimoji="1" lang="en-US" altLang="ja-JP" dirty="0"/>
              <a:t>3</a:t>
            </a:r>
            <a:r>
              <a:rPr kumimoji="1" lang="ja-JP" altLang="en-US" dirty="0"/>
              <a:t>を示しています。一番上が予測構造です。緑色が</a:t>
            </a:r>
            <a:r>
              <a:rPr kumimoji="1" lang="en-US" altLang="ja-JP" dirty="0"/>
              <a:t>Wild-Type</a:t>
            </a:r>
            <a:r>
              <a:rPr kumimoji="1" lang="ja-JP" altLang="en-US" dirty="0"/>
              <a:t>で、白色が予測構造で、シアンが結合部位です。上から二番目が</a:t>
            </a:r>
            <a:r>
              <a:rPr kumimoji="1" lang="en-US" altLang="ja-JP" dirty="0" err="1"/>
              <a:t>pLDDT</a:t>
            </a:r>
            <a:r>
              <a:rPr kumimoji="1" lang="ja-JP" altLang="en-US" dirty="0"/>
              <a:t>で立体構造をカラーリングした図で、</a:t>
            </a:r>
            <a:r>
              <a:rPr kumimoji="1" lang="en-US" altLang="ja-JP" dirty="0"/>
              <a:t>Global PLDDT</a:t>
            </a:r>
            <a:r>
              <a:rPr kumimoji="1" lang="ja-JP" altLang="en-US" dirty="0"/>
              <a:t>はそれを平均したものです。一番下が二つの構造間における</a:t>
            </a:r>
            <a:r>
              <a:rPr kumimoji="1" lang="en-US" altLang="ja-JP" dirty="0"/>
              <a:t>RMSD</a:t>
            </a:r>
            <a:r>
              <a:rPr kumimoji="1" lang="ja-JP" altLang="en-US" dirty="0"/>
              <a:t>です。</a:t>
            </a:r>
            <a:r>
              <a:rPr kumimoji="1" lang="en-US" altLang="ja-JP" dirty="0"/>
              <a:t>Cα</a:t>
            </a:r>
            <a:r>
              <a:rPr kumimoji="1" lang="ja-JP" altLang="en-US" dirty="0"/>
              <a:t>原子の</a:t>
            </a:r>
            <a:r>
              <a:rPr kumimoji="1" lang="en-US" altLang="ja-JP" dirty="0"/>
              <a:t>RMSD</a:t>
            </a:r>
            <a:r>
              <a:rPr kumimoji="1" lang="ja-JP" altLang="en-US" dirty="0"/>
              <a:t>が</a:t>
            </a:r>
            <a:r>
              <a:rPr kumimoji="1" lang="en-US" altLang="ja-JP" dirty="0"/>
              <a:t>0.4Å</a:t>
            </a:r>
            <a:r>
              <a:rPr kumimoji="1" lang="ja-JP" altLang="en-US" dirty="0"/>
              <a:t>なので、かなり高精度に予測できていることがわかります。また、天然の配列というのもあって、ほぼ全て真っ青なので、かなり自信があると判断しているようです。</a:t>
            </a:r>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378895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1cbh</a:t>
            </a:r>
            <a:r>
              <a:rPr kumimoji="1" lang="ja-JP" altLang="en-US" dirty="0"/>
              <a:t>の変異体に対して四種類適用した結果です。緑色が</a:t>
            </a:r>
            <a:r>
              <a:rPr kumimoji="1" lang="en-US" altLang="ja-JP" dirty="0"/>
              <a:t>Rosetta</a:t>
            </a:r>
            <a:r>
              <a:rPr kumimoji="1" lang="ja-JP" altLang="en-US" dirty="0"/>
              <a:t>の予測構造、白が</a:t>
            </a:r>
            <a:r>
              <a:rPr kumimoji="1" lang="en-US" altLang="ja-JP" dirty="0" err="1"/>
              <a:t>AlphaFold</a:t>
            </a:r>
            <a:r>
              <a:rPr kumimoji="1" lang="ja-JP" altLang="en-US" dirty="0"/>
              <a:t>の予測構造、マゼンタが変異部分、シアンが結合部位です。全体的には、変異体についても側鎖まで高精度に予測していて、</a:t>
            </a:r>
            <a:r>
              <a:rPr kumimoji="1" lang="en-US" altLang="ja-JP" dirty="0"/>
              <a:t>Rosetta</a:t>
            </a:r>
            <a:r>
              <a:rPr kumimoji="1" lang="ja-JP" altLang="en-US" dirty="0"/>
              <a:t>とも一致している部分が多いです。一方、いくつか</a:t>
            </a:r>
            <a:r>
              <a:rPr kumimoji="1" lang="en-US" altLang="ja-JP" dirty="0" err="1"/>
              <a:t>pLDDT</a:t>
            </a:r>
            <a:r>
              <a:rPr kumimoji="1" lang="ja-JP" altLang="en-US" dirty="0"/>
              <a:t>が水色になっている箇所があって、そこは上の予測構造上でもズレが見られるせいで、</a:t>
            </a:r>
            <a:r>
              <a:rPr kumimoji="1" lang="en-US" altLang="ja-JP" dirty="0"/>
              <a:t>RMSD</a:t>
            </a:r>
            <a:r>
              <a:rPr kumimoji="1" lang="ja-JP" altLang="en-US" dirty="0"/>
              <a:t>も比較的高くなっています。なので、</a:t>
            </a:r>
            <a:r>
              <a:rPr kumimoji="1" lang="en-US" altLang="ja-JP" dirty="0"/>
              <a:t>Rosetta</a:t>
            </a:r>
            <a:r>
              <a:rPr kumimoji="1" lang="ja-JP" altLang="en-US" dirty="0"/>
              <a:t>との違いも一部見られることが特徴的です。</a:t>
            </a:r>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316181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100</a:t>
            </a:r>
            <a:r>
              <a:rPr kumimoji="1" lang="ja-JP" altLang="en-US" dirty="0"/>
              <a:t>種類の左図が信頼度スコアと、右図が予測構造の</a:t>
            </a:r>
            <a:r>
              <a:rPr kumimoji="1" lang="en-US" altLang="ja-JP" dirty="0"/>
              <a:t>RMSD</a:t>
            </a:r>
            <a:r>
              <a:rPr kumimoji="1" lang="ja-JP" altLang="en-US" dirty="0"/>
              <a:t>です。</a:t>
            </a:r>
            <a:r>
              <a:rPr kumimoji="1" lang="en-US" altLang="ja-JP" dirty="0"/>
              <a:t>Wild-Type</a:t>
            </a:r>
            <a:r>
              <a:rPr kumimoji="1" lang="ja-JP" altLang="en-US" dirty="0" err="1"/>
              <a:t>での</a:t>
            </a:r>
            <a:r>
              <a:rPr kumimoji="1" lang="ja-JP" altLang="en-US" dirty="0"/>
              <a:t>値を破線で示しています。全体的には信頼度が高く、</a:t>
            </a:r>
            <a:r>
              <a:rPr kumimoji="1" lang="en-US" altLang="ja-JP" dirty="0"/>
              <a:t>Rosetta</a:t>
            </a:r>
            <a:r>
              <a:rPr kumimoji="1" lang="ja-JP" altLang="en-US" dirty="0"/>
              <a:t>とも約</a:t>
            </a:r>
            <a:r>
              <a:rPr kumimoji="1" lang="en-US" altLang="ja-JP" dirty="0"/>
              <a:t>1Å</a:t>
            </a:r>
            <a:r>
              <a:rPr kumimoji="1" lang="ja-JP" altLang="en-US" dirty="0"/>
              <a:t>精度で一致していますが、そうでないサンプルも</a:t>
            </a:r>
            <a:r>
              <a:rPr kumimoji="1" lang="ja-JP" altLang="en-US" dirty="0" err="1"/>
              <a:t>そこそこ</a:t>
            </a:r>
            <a:r>
              <a:rPr kumimoji="1" lang="ja-JP" altLang="en-US" dirty="0"/>
              <a:t>含まれているのがわかります。特に、変異数が多い後半のサンプルについては、</a:t>
            </a:r>
            <a:r>
              <a:rPr kumimoji="1" lang="en-US" altLang="ja-JP" dirty="0"/>
              <a:t>RMSD</a:t>
            </a:r>
            <a:r>
              <a:rPr kumimoji="1" lang="ja-JP" altLang="en-US" dirty="0"/>
              <a:t>が大きいものが多い傾向があります。</a:t>
            </a:r>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160147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信頼度スコアと代表的なスコアの関係を見てみました。左図が</a:t>
            </a:r>
            <a:r>
              <a:rPr kumimoji="1" lang="en-US" altLang="ja-JP" dirty="0"/>
              <a:t>ΔΔG</a:t>
            </a:r>
            <a:r>
              <a:rPr kumimoji="1" lang="ja-JP" altLang="en-US" dirty="0"/>
              <a:t>との関係、右図が</a:t>
            </a:r>
            <a:r>
              <a:rPr kumimoji="1" lang="en-US" altLang="ja-JP" dirty="0"/>
              <a:t>Affinity</a:t>
            </a:r>
            <a:r>
              <a:rPr kumimoji="1" lang="ja-JP" altLang="en-US" dirty="0"/>
              <a:t>との関係です。左図では、</a:t>
            </a:r>
            <a:r>
              <a:rPr kumimoji="1" lang="en-US" altLang="ja-JP" dirty="0"/>
              <a:t>ΔΔG</a:t>
            </a:r>
            <a:r>
              <a:rPr kumimoji="1" lang="ja-JP" altLang="en-US" dirty="0"/>
              <a:t>が小さくても、</a:t>
            </a:r>
            <a:r>
              <a:rPr kumimoji="1" lang="en-US" altLang="ja-JP" dirty="0" err="1"/>
              <a:t>pLDDT</a:t>
            </a:r>
            <a:r>
              <a:rPr kumimoji="1" lang="ja-JP" altLang="en-US" dirty="0"/>
              <a:t>が低く、</a:t>
            </a:r>
            <a:r>
              <a:rPr kumimoji="1" lang="en-US" altLang="ja-JP" dirty="0"/>
              <a:t>RMSD</a:t>
            </a:r>
            <a:r>
              <a:rPr kumimoji="1" lang="ja-JP" altLang="en-US" dirty="0"/>
              <a:t>が大きいサンプルがいくつか見られます。なので、</a:t>
            </a:r>
            <a:r>
              <a:rPr kumimoji="1" lang="en-US" altLang="ja-JP" dirty="0" err="1"/>
              <a:t>Rostta</a:t>
            </a:r>
            <a:r>
              <a:rPr kumimoji="1" lang="ja-JP" altLang="en-US" dirty="0"/>
              <a:t>エネルギーが小さくても、</a:t>
            </a:r>
            <a:r>
              <a:rPr kumimoji="1" lang="en-US" altLang="ja-JP" dirty="0" err="1"/>
              <a:t>AlphaFold</a:t>
            </a:r>
            <a:r>
              <a:rPr kumimoji="1" lang="ja-JP" altLang="en-US" dirty="0"/>
              <a:t>の信頼度スコアが低く、</a:t>
            </a:r>
            <a:r>
              <a:rPr kumimoji="1" lang="en-US" altLang="ja-JP" dirty="0"/>
              <a:t>Rosetta</a:t>
            </a:r>
            <a:r>
              <a:rPr kumimoji="1" lang="ja-JP" altLang="en-US" dirty="0"/>
              <a:t>と</a:t>
            </a:r>
            <a:r>
              <a:rPr kumimoji="1" lang="en-US" altLang="ja-JP" dirty="0" err="1"/>
              <a:t>AlphaFold</a:t>
            </a:r>
            <a:r>
              <a:rPr kumimoji="1" lang="ja-JP" altLang="en-US" dirty="0"/>
              <a:t>の予測構造が大きく異なるケースがあると言えます。右図では、何となくですが、結合能が高いサンプルを赤色で示していますが、それは</a:t>
            </a:r>
            <a:r>
              <a:rPr kumimoji="1" lang="en-US" altLang="ja-JP" dirty="0" err="1"/>
              <a:t>pLDDT</a:t>
            </a:r>
            <a:r>
              <a:rPr kumimoji="1" lang="ja-JP" altLang="en-US" dirty="0"/>
              <a:t>が高く、</a:t>
            </a:r>
            <a:r>
              <a:rPr kumimoji="1" lang="en-US" altLang="ja-JP" dirty="0"/>
              <a:t>Affinity</a:t>
            </a:r>
            <a:r>
              <a:rPr kumimoji="1" lang="ja-JP" altLang="en-US" dirty="0"/>
              <a:t>が低い領域に存在する傾向があります。なので、</a:t>
            </a:r>
            <a:r>
              <a:rPr kumimoji="1" lang="en-US" altLang="ja-JP" dirty="0" err="1"/>
              <a:t>AutoDock</a:t>
            </a:r>
            <a:r>
              <a:rPr kumimoji="1" lang="en-US" altLang="ja-JP" dirty="0"/>
              <a:t> Vina</a:t>
            </a:r>
            <a:r>
              <a:rPr kumimoji="1" lang="ja-JP" altLang="en-US" dirty="0"/>
              <a:t>と</a:t>
            </a:r>
            <a:r>
              <a:rPr kumimoji="1" lang="en-US" altLang="ja-JP" dirty="0" err="1"/>
              <a:t>AlphaFold</a:t>
            </a:r>
            <a:r>
              <a:rPr kumimoji="1" lang="ja-JP" altLang="en-US" dirty="0"/>
              <a:t>の両方によって結合能を見据えたスクリーニングができる可能性があるかもと捉えられます。</a:t>
            </a:r>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857358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一方で、現在評価したサンプルは限定的なので、今の期待はまだはっきりしていません。</a:t>
            </a:r>
            <a:endParaRPr kumimoji="1" lang="en-US" altLang="ja-JP" dirty="0"/>
          </a:p>
          <a:p>
            <a:r>
              <a:rPr kumimoji="1" lang="ja-JP" altLang="en-US" dirty="0"/>
              <a:t>（時間があれば）左図は、変異数と</a:t>
            </a:r>
            <a:r>
              <a:rPr kumimoji="1" lang="en-US" altLang="ja-JP" dirty="0"/>
              <a:t>Affinity</a:t>
            </a:r>
            <a:r>
              <a:rPr kumimoji="1" lang="ja-JP" altLang="en-US" dirty="0"/>
              <a:t>の散布図です。結合能が高いサンプルは、</a:t>
            </a:r>
            <a:r>
              <a:rPr kumimoji="1" lang="en-US" altLang="ja-JP" dirty="0"/>
              <a:t>Affinity</a:t>
            </a:r>
            <a:r>
              <a:rPr kumimoji="1" lang="ja-JP" altLang="en-US" dirty="0"/>
              <a:t>が低くて、変異数が少ないもので占めています。なので、このサンプルだと、スコアで限定するよりも、変異数を少ないものに限定すれば、結合能が強いものをスクリーニングできてしまいます。しかし、変異数を高めながらも、結合能が強いものをスクリーニングすることを目指しているので、</a:t>
            </a:r>
            <a:r>
              <a:rPr kumimoji="1" lang="en-US" altLang="ja-JP" dirty="0"/>
              <a:t>Affinity</a:t>
            </a:r>
            <a:r>
              <a:rPr kumimoji="1" lang="ja-JP" altLang="en-US" dirty="0"/>
              <a:t>と</a:t>
            </a:r>
            <a:r>
              <a:rPr kumimoji="1" lang="en-US" altLang="ja-JP" dirty="0" err="1"/>
              <a:t>pLDDT</a:t>
            </a:r>
            <a:r>
              <a:rPr kumimoji="1" lang="ja-JP" altLang="en-US" dirty="0"/>
              <a:t>で十分なのかは、今回の結果だけでは判断できない、とも考えました。</a:t>
            </a:r>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2838447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25</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01 26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30.png"/><Relationship Id="rId3" Type="http://schemas.openxmlformats.org/officeDocument/2006/relationships/image" Target="../media/image130.png"/><Relationship Id="rId7" Type="http://schemas.openxmlformats.org/officeDocument/2006/relationships/image" Target="../media/image170.png"/><Relationship Id="rId12" Type="http://schemas.openxmlformats.org/officeDocument/2006/relationships/image" Target="../media/image220.png"/><Relationship Id="rId2" Type="http://schemas.openxmlformats.org/officeDocument/2006/relationships/image" Target="../media/image32.png"/><Relationship Id="rId16" Type="http://schemas.openxmlformats.org/officeDocument/2006/relationships/image" Target="../media/image260.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210.png"/><Relationship Id="rId5" Type="http://schemas.openxmlformats.org/officeDocument/2006/relationships/image" Target="../media/image15.png"/><Relationship Id="rId15" Type="http://schemas.openxmlformats.org/officeDocument/2006/relationships/image" Target="../media/image250.png"/><Relationship Id="rId10" Type="http://schemas.openxmlformats.org/officeDocument/2006/relationships/image" Target="../media/image200.png"/><Relationship Id="rId4" Type="http://schemas.openxmlformats.org/officeDocument/2006/relationships/image" Target="../media/image33.png"/><Relationship Id="rId9" Type="http://schemas.openxmlformats.org/officeDocument/2006/relationships/image" Target="../media/image190.png"/><Relationship Id="rId14" Type="http://schemas.openxmlformats.org/officeDocument/2006/relationships/image" Target="../media/image240.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NULL"/><Relationship Id="rId3" Type="http://schemas.openxmlformats.org/officeDocument/2006/relationships/image" Target="../media/image46.png"/><Relationship Id="rId7" Type="http://schemas.openxmlformats.org/officeDocument/2006/relationships/image" Target="NULL"/><Relationship Id="rId12" Type="http://schemas.openxmlformats.org/officeDocument/2006/relationships/image" Target="../media/image51.png"/><Relationship Id="rId2" Type="http://schemas.openxmlformats.org/officeDocument/2006/relationships/notesSlide" Target="../notesSlides/notesSlide3.xml"/><Relationship Id="rId16" Type="http://schemas.openxmlformats.org/officeDocument/2006/relationships/image" Target="NULL"/><Relationship Id="rId1" Type="http://schemas.openxmlformats.org/officeDocument/2006/relationships/slideLayout" Target="../slideLayouts/slideLayout9.xml"/><Relationship Id="rId6" Type="http://schemas.openxmlformats.org/officeDocument/2006/relationships/image" Target="NULL"/><Relationship Id="rId11" Type="http://schemas.openxmlformats.org/officeDocument/2006/relationships/image" Target="../media/image50.png"/><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48.png"/><Relationship Id="rId14" Type="http://schemas.openxmlformats.org/officeDocument/2006/relationships/image" Target="NULL"/></Relationships>
</file>

<file path=ppt/slides/_rels/slide1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media/image57.png"/><Relationship Id="rId3" Type="http://schemas.openxmlformats.org/officeDocument/2006/relationships/image" Target="../media/image28.png"/><Relationship Id="rId21" Type="http://schemas.openxmlformats.org/officeDocument/2006/relationships/image" Target="NULL"/><Relationship Id="rId7" Type="http://schemas.openxmlformats.org/officeDocument/2006/relationships/image" Target="../media/image53.png"/><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media/image56.png"/><Relationship Id="rId2" Type="http://schemas.openxmlformats.org/officeDocument/2006/relationships/notesSlide" Target="../notesSlides/notesSlide4.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9.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media/image52.png"/><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media/image59.png"/><Relationship Id="rId10" Type="http://schemas.openxmlformats.org/officeDocument/2006/relationships/image" Target="../media/image55.png"/><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54.png"/><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en-US" altLang="ja-JP" dirty="0"/>
              <a:t>2021</a:t>
            </a:r>
            <a:r>
              <a:rPr lang="ja-JP" altLang="en-US" dirty="0"/>
              <a:t>年度まとめ</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YHQ MK</a:t>
            </a:r>
            <a:r>
              <a:rPr lang="ja-JP" altLang="en-US" dirty="0"/>
              <a:t>本部 イノベーションセンター</a:t>
            </a:r>
            <a:endParaRPr lang="en-US" altLang="ja-JP" dirty="0"/>
          </a:p>
          <a:p>
            <a:r>
              <a:rPr lang="ja-JP" altLang="en-US" dirty="0"/>
              <a:t>プロジェクトデザイン部 </a:t>
            </a:r>
            <a:r>
              <a:rPr lang="en-US" altLang="ja-JP" dirty="0"/>
              <a:t>O&amp;M</a:t>
            </a:r>
            <a:r>
              <a:rPr lang="ja-JP" altLang="en-US" dirty="0"/>
              <a:t>デザイン</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2022</a:t>
            </a:r>
            <a:r>
              <a:rPr lang="ja-JP" altLang="en-US" dirty="0"/>
              <a:t>年</a:t>
            </a:r>
            <a:r>
              <a:rPr lang="en-US" altLang="ja-JP" dirty="0"/>
              <a:t>3</a:t>
            </a:r>
            <a:r>
              <a:rPr lang="ja-JP" altLang="en-US" dirty="0"/>
              <a:t>月</a:t>
            </a:r>
            <a:r>
              <a:rPr lang="en-US" altLang="ja-JP" dirty="0"/>
              <a:t>25</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人工酵素設計</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図 76">
            <a:extLst>
              <a:ext uri="{FF2B5EF4-FFF2-40B4-BE49-F238E27FC236}">
                <a16:creationId xmlns:a16="http://schemas.microsoft.com/office/drawing/2014/main" id="{00279130-647E-4FD2-ADF6-97CC1E5C4548}"/>
              </a:ext>
            </a:extLst>
          </p:cNvPr>
          <p:cNvPicPr>
            <a:picLocks noChangeAspect="1"/>
          </p:cNvPicPr>
          <p:nvPr/>
        </p:nvPicPr>
        <p:blipFill rotWithShape="1">
          <a:blip r:embed="rId2"/>
          <a:srcRect r="48880"/>
          <a:stretch/>
        </p:blipFill>
        <p:spPr>
          <a:xfrm>
            <a:off x="9054693" y="3457354"/>
            <a:ext cx="2088395" cy="2007474"/>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シミュレーションによるデザイン評価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62" name="テキスト プレースホルダー 2">
            <a:extLst>
              <a:ext uri="{FF2B5EF4-FFF2-40B4-BE49-F238E27FC236}">
                <a16:creationId xmlns:a16="http://schemas.microsoft.com/office/drawing/2014/main" id="{514F5CAD-D973-478A-A271-C46DD77BE0E0}"/>
              </a:ext>
            </a:extLst>
          </p:cNvPr>
          <p:cNvSpPr txBox="1">
            <a:spLocks/>
          </p:cNvSpPr>
          <p:nvPr/>
        </p:nvSpPr>
        <p:spPr>
          <a:xfrm>
            <a:off x="353961" y="869821"/>
            <a:ext cx="11563219" cy="792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下記の方法で、各デザインを机上評価できる。</a:t>
            </a:r>
            <a:endParaRPr lang="en-US" altLang="ja-JP" sz="2800" dirty="0"/>
          </a:p>
        </p:txBody>
      </p:sp>
      <p:sp>
        <p:nvSpPr>
          <p:cNvPr id="35" name="テキスト ボックス 34">
            <a:extLst>
              <a:ext uri="{FF2B5EF4-FFF2-40B4-BE49-F238E27FC236}">
                <a16:creationId xmlns:a16="http://schemas.microsoft.com/office/drawing/2014/main" id="{F4D20679-6F59-4962-A640-DF7EE7492027}"/>
              </a:ext>
            </a:extLst>
          </p:cNvPr>
          <p:cNvSpPr txBox="1"/>
          <p:nvPr/>
        </p:nvSpPr>
        <p:spPr>
          <a:xfrm>
            <a:off x="2422583" y="1556551"/>
            <a:ext cx="1620957" cy="338554"/>
          </a:xfrm>
          <a:prstGeom prst="rect">
            <a:avLst/>
          </a:prstGeom>
          <a:noFill/>
        </p:spPr>
        <p:txBody>
          <a:bodyPr wrap="none" rtlCol="0">
            <a:spAutoFit/>
          </a:bodyPr>
          <a:lstStyle/>
          <a:p>
            <a:pPr algn="ctr"/>
            <a:r>
              <a:rPr lang="ja-JP" altLang="en-US" sz="1600" b="1" dirty="0"/>
              <a:t>構造安定性評価</a:t>
            </a:r>
            <a:endParaRPr kumimoji="1" lang="ja-JP" altLang="en-US" sz="1600" b="1" dirty="0"/>
          </a:p>
        </p:txBody>
      </p:sp>
      <p:sp>
        <p:nvSpPr>
          <p:cNvPr id="36" name="テキスト ボックス 35">
            <a:extLst>
              <a:ext uri="{FF2B5EF4-FFF2-40B4-BE49-F238E27FC236}">
                <a16:creationId xmlns:a16="http://schemas.microsoft.com/office/drawing/2014/main" id="{3AD7EDB8-5E99-4EB2-93D9-150958AD8531}"/>
              </a:ext>
            </a:extLst>
          </p:cNvPr>
          <p:cNvSpPr txBox="1"/>
          <p:nvPr/>
        </p:nvSpPr>
        <p:spPr>
          <a:xfrm>
            <a:off x="6009960" y="1556253"/>
            <a:ext cx="1620957" cy="338554"/>
          </a:xfrm>
          <a:prstGeom prst="rect">
            <a:avLst/>
          </a:prstGeom>
          <a:noFill/>
        </p:spPr>
        <p:txBody>
          <a:bodyPr wrap="none" rtlCol="0">
            <a:spAutoFit/>
          </a:bodyPr>
          <a:lstStyle/>
          <a:p>
            <a:pPr algn="ctr"/>
            <a:r>
              <a:rPr lang="ja-JP" altLang="en-US" sz="1600" b="1" dirty="0"/>
              <a:t>結合親和性評価</a:t>
            </a:r>
            <a:endParaRPr kumimoji="1" lang="ja-JP" altLang="en-US" sz="1600" b="1" dirty="0"/>
          </a:p>
        </p:txBody>
      </p:sp>
      <p:sp>
        <p:nvSpPr>
          <p:cNvPr id="37" name="テキスト ボックス 36">
            <a:extLst>
              <a:ext uri="{FF2B5EF4-FFF2-40B4-BE49-F238E27FC236}">
                <a16:creationId xmlns:a16="http://schemas.microsoft.com/office/drawing/2014/main" id="{0AB4C8FB-10BF-4014-BE59-20521B371302}"/>
              </a:ext>
            </a:extLst>
          </p:cNvPr>
          <p:cNvSpPr txBox="1"/>
          <p:nvPr/>
        </p:nvSpPr>
        <p:spPr>
          <a:xfrm>
            <a:off x="9221085" y="1556253"/>
            <a:ext cx="1755609" cy="338554"/>
          </a:xfrm>
          <a:prstGeom prst="rect">
            <a:avLst/>
          </a:prstGeom>
          <a:noFill/>
        </p:spPr>
        <p:txBody>
          <a:bodyPr wrap="none" rtlCol="0">
            <a:spAutoFit/>
          </a:bodyPr>
          <a:lstStyle/>
          <a:p>
            <a:pPr algn="ctr"/>
            <a:r>
              <a:rPr lang="en-US" altLang="ja-JP" sz="1600" b="1" dirty="0"/>
              <a:t>MD</a:t>
            </a:r>
            <a:r>
              <a:rPr lang="ja-JP" altLang="en-US" sz="1600" b="1" dirty="0"/>
              <a:t>シミュレーション</a:t>
            </a:r>
            <a:endParaRPr kumimoji="1" lang="ja-JP" altLang="en-US" sz="1600" b="1" dirty="0"/>
          </a:p>
        </p:txBody>
      </p:sp>
      <p:sp>
        <p:nvSpPr>
          <p:cNvPr id="42" name="テキスト ボックス 41">
            <a:extLst>
              <a:ext uri="{FF2B5EF4-FFF2-40B4-BE49-F238E27FC236}">
                <a16:creationId xmlns:a16="http://schemas.microsoft.com/office/drawing/2014/main" id="{70953D1A-F7BB-410E-A111-4DE5D1638339}"/>
              </a:ext>
            </a:extLst>
          </p:cNvPr>
          <p:cNvSpPr txBox="1"/>
          <p:nvPr/>
        </p:nvSpPr>
        <p:spPr>
          <a:xfrm>
            <a:off x="301477" y="2343698"/>
            <a:ext cx="1066318" cy="338554"/>
          </a:xfrm>
          <a:prstGeom prst="rect">
            <a:avLst/>
          </a:prstGeom>
          <a:noFill/>
        </p:spPr>
        <p:txBody>
          <a:bodyPr wrap="none" rtlCol="0">
            <a:spAutoFit/>
          </a:bodyPr>
          <a:lstStyle/>
          <a:p>
            <a:pPr algn="ctr"/>
            <a:r>
              <a:rPr kumimoji="1" lang="ja-JP" altLang="en-US" sz="1600" dirty="0"/>
              <a:t>ソフトウェア</a:t>
            </a:r>
          </a:p>
        </p:txBody>
      </p:sp>
      <p:sp>
        <p:nvSpPr>
          <p:cNvPr id="43" name="テキスト ボックス 42">
            <a:extLst>
              <a:ext uri="{FF2B5EF4-FFF2-40B4-BE49-F238E27FC236}">
                <a16:creationId xmlns:a16="http://schemas.microsoft.com/office/drawing/2014/main" id="{9E6EDB9F-8830-4FFD-A90B-89FD9761CC02}"/>
              </a:ext>
            </a:extLst>
          </p:cNvPr>
          <p:cNvSpPr txBox="1"/>
          <p:nvPr/>
        </p:nvSpPr>
        <p:spPr>
          <a:xfrm>
            <a:off x="494608" y="5806725"/>
            <a:ext cx="639919" cy="338554"/>
          </a:xfrm>
          <a:prstGeom prst="rect">
            <a:avLst/>
          </a:prstGeom>
          <a:noFill/>
        </p:spPr>
        <p:txBody>
          <a:bodyPr wrap="none" rtlCol="0">
            <a:spAutoFit/>
          </a:bodyPr>
          <a:lstStyle/>
          <a:p>
            <a:pPr algn="ctr"/>
            <a:r>
              <a:rPr lang="ja-JP" altLang="en-US" sz="1600" dirty="0"/>
              <a:t>スコア</a:t>
            </a:r>
            <a:endParaRPr kumimoji="1" lang="ja-JP" altLang="en-US" sz="1600" dirty="0"/>
          </a:p>
        </p:txBody>
      </p:sp>
      <p:sp>
        <p:nvSpPr>
          <p:cNvPr id="44" name="テキスト ボックス 43">
            <a:extLst>
              <a:ext uri="{FF2B5EF4-FFF2-40B4-BE49-F238E27FC236}">
                <a16:creationId xmlns:a16="http://schemas.microsoft.com/office/drawing/2014/main" id="{5EB48969-FAF8-4CE0-BF23-DBE0F5D4C827}"/>
              </a:ext>
            </a:extLst>
          </p:cNvPr>
          <p:cNvSpPr txBox="1"/>
          <p:nvPr/>
        </p:nvSpPr>
        <p:spPr>
          <a:xfrm>
            <a:off x="2399340" y="2182337"/>
            <a:ext cx="1667444" cy="553998"/>
          </a:xfrm>
          <a:prstGeom prst="rect">
            <a:avLst/>
          </a:prstGeom>
          <a:noFill/>
        </p:spPr>
        <p:txBody>
          <a:bodyPr wrap="none" rtlCol="0">
            <a:spAutoFit/>
          </a:bodyPr>
          <a:lstStyle/>
          <a:p>
            <a:pPr algn="ctr"/>
            <a:r>
              <a:rPr kumimoji="1" lang="en-US" altLang="ja-JP" sz="1600" dirty="0"/>
              <a:t>Rosetta</a:t>
            </a:r>
          </a:p>
          <a:p>
            <a:pPr algn="ctr"/>
            <a:r>
              <a:rPr kumimoji="1" lang="ja-JP" altLang="en-US" sz="1400" dirty="0"/>
              <a:t>（</a:t>
            </a:r>
            <a:r>
              <a:rPr kumimoji="1" lang="en-US" altLang="ja-JP" sz="1400" dirty="0" err="1"/>
              <a:t>cartesian_ddg</a:t>
            </a:r>
            <a:r>
              <a:rPr kumimoji="1" lang="ja-JP" altLang="en-US" sz="1400" dirty="0"/>
              <a:t>）</a:t>
            </a:r>
          </a:p>
        </p:txBody>
      </p:sp>
      <p:sp>
        <p:nvSpPr>
          <p:cNvPr id="51" name="テキスト ボックス 50">
            <a:extLst>
              <a:ext uri="{FF2B5EF4-FFF2-40B4-BE49-F238E27FC236}">
                <a16:creationId xmlns:a16="http://schemas.microsoft.com/office/drawing/2014/main" id="{663C68E6-F4AB-40B7-8CAB-A916E8241B5F}"/>
              </a:ext>
            </a:extLst>
          </p:cNvPr>
          <p:cNvSpPr txBox="1"/>
          <p:nvPr/>
        </p:nvSpPr>
        <p:spPr>
          <a:xfrm>
            <a:off x="6052695" y="2305447"/>
            <a:ext cx="1535485" cy="338554"/>
          </a:xfrm>
          <a:prstGeom prst="rect">
            <a:avLst/>
          </a:prstGeom>
          <a:noFill/>
        </p:spPr>
        <p:txBody>
          <a:bodyPr wrap="none" rtlCol="0">
            <a:spAutoFit/>
          </a:bodyPr>
          <a:lstStyle/>
          <a:p>
            <a:pPr algn="ctr"/>
            <a:r>
              <a:rPr kumimoji="1" lang="en-US" altLang="ja-JP" sz="1600" dirty="0" err="1"/>
              <a:t>AutoDock</a:t>
            </a:r>
            <a:r>
              <a:rPr kumimoji="1" lang="en-US" altLang="ja-JP" sz="1600" dirty="0"/>
              <a:t> Vina</a:t>
            </a:r>
            <a:endParaRPr kumimoji="1" lang="ja-JP" altLang="en-US" sz="1600" dirty="0"/>
          </a:p>
        </p:txBody>
      </p:sp>
      <p:sp>
        <p:nvSpPr>
          <p:cNvPr id="57" name="テキスト ボックス 56">
            <a:extLst>
              <a:ext uri="{FF2B5EF4-FFF2-40B4-BE49-F238E27FC236}">
                <a16:creationId xmlns:a16="http://schemas.microsoft.com/office/drawing/2014/main" id="{097D410B-0E92-4670-8206-B364C925657B}"/>
              </a:ext>
            </a:extLst>
          </p:cNvPr>
          <p:cNvSpPr txBox="1"/>
          <p:nvPr/>
        </p:nvSpPr>
        <p:spPr>
          <a:xfrm>
            <a:off x="9666498" y="2305447"/>
            <a:ext cx="912429" cy="338554"/>
          </a:xfrm>
          <a:prstGeom prst="rect">
            <a:avLst/>
          </a:prstGeom>
          <a:noFill/>
        </p:spPr>
        <p:txBody>
          <a:bodyPr wrap="none" rtlCol="0">
            <a:spAutoFit/>
          </a:bodyPr>
          <a:lstStyle/>
          <a:p>
            <a:pPr algn="ctr"/>
            <a:r>
              <a:rPr kumimoji="1" lang="en-US" altLang="ja-JP" sz="1600" dirty="0"/>
              <a:t>AMBER</a:t>
            </a:r>
            <a:endParaRPr kumimoji="1" lang="ja-JP" altLang="en-US" sz="1600" dirty="0"/>
          </a:p>
        </p:txBody>
      </p:sp>
      <p:sp>
        <p:nvSpPr>
          <p:cNvPr id="63" name="テキスト ボックス 62">
            <a:extLst>
              <a:ext uri="{FF2B5EF4-FFF2-40B4-BE49-F238E27FC236}">
                <a16:creationId xmlns:a16="http://schemas.microsoft.com/office/drawing/2014/main" id="{7929EC33-8DFF-4C88-94D9-E2E0FF7167FB}"/>
              </a:ext>
            </a:extLst>
          </p:cNvPr>
          <p:cNvSpPr txBox="1"/>
          <p:nvPr/>
        </p:nvSpPr>
        <p:spPr>
          <a:xfrm>
            <a:off x="2559641" y="5806725"/>
            <a:ext cx="1346844" cy="338554"/>
          </a:xfrm>
          <a:prstGeom prst="rect">
            <a:avLst/>
          </a:prstGeom>
          <a:noFill/>
        </p:spPr>
        <p:txBody>
          <a:bodyPr wrap="none" rtlCol="0">
            <a:spAutoFit/>
          </a:bodyPr>
          <a:lstStyle/>
          <a:p>
            <a:pPr algn="ctr"/>
            <a:r>
              <a:rPr lang="en-US" altLang="ja-JP" sz="1600" dirty="0"/>
              <a:t>Rosetta</a:t>
            </a:r>
            <a:r>
              <a:rPr lang="ja-JP" altLang="en-US" sz="1600" dirty="0"/>
              <a:t>スコア</a:t>
            </a:r>
            <a:endParaRPr kumimoji="1" lang="ja-JP" altLang="en-US" sz="1600" dirty="0"/>
          </a:p>
        </p:txBody>
      </p:sp>
      <p:sp>
        <p:nvSpPr>
          <p:cNvPr id="64" name="テキスト ボックス 63">
            <a:extLst>
              <a:ext uri="{FF2B5EF4-FFF2-40B4-BE49-F238E27FC236}">
                <a16:creationId xmlns:a16="http://schemas.microsoft.com/office/drawing/2014/main" id="{82A85E69-9CB6-4C71-9AC6-2E4FF2996FDB}"/>
              </a:ext>
            </a:extLst>
          </p:cNvPr>
          <p:cNvSpPr txBox="1"/>
          <p:nvPr/>
        </p:nvSpPr>
        <p:spPr>
          <a:xfrm>
            <a:off x="6422187" y="5806725"/>
            <a:ext cx="796500" cy="338554"/>
          </a:xfrm>
          <a:prstGeom prst="rect">
            <a:avLst/>
          </a:prstGeom>
          <a:noFill/>
        </p:spPr>
        <p:txBody>
          <a:bodyPr wrap="none" rtlCol="0">
            <a:spAutoFit/>
          </a:bodyPr>
          <a:lstStyle/>
          <a:p>
            <a:pPr algn="ctr"/>
            <a:r>
              <a:rPr lang="en-US" altLang="ja-JP" sz="1600" dirty="0"/>
              <a:t>Affinity</a:t>
            </a:r>
            <a:endParaRPr kumimoji="1" lang="ja-JP" altLang="en-US" sz="1600" dirty="0"/>
          </a:p>
        </p:txBody>
      </p:sp>
      <p:sp>
        <p:nvSpPr>
          <p:cNvPr id="65" name="テキスト ボックス 64">
            <a:extLst>
              <a:ext uri="{FF2B5EF4-FFF2-40B4-BE49-F238E27FC236}">
                <a16:creationId xmlns:a16="http://schemas.microsoft.com/office/drawing/2014/main" id="{B8BE00E1-FFF6-4C8E-913D-BD95ED92FB3F}"/>
              </a:ext>
            </a:extLst>
          </p:cNvPr>
          <p:cNvSpPr txBox="1"/>
          <p:nvPr/>
        </p:nvSpPr>
        <p:spPr>
          <a:xfrm>
            <a:off x="8947549" y="5806725"/>
            <a:ext cx="2236510" cy="338554"/>
          </a:xfrm>
          <a:prstGeom prst="rect">
            <a:avLst/>
          </a:prstGeom>
          <a:noFill/>
        </p:spPr>
        <p:txBody>
          <a:bodyPr wrap="none" rtlCol="0">
            <a:spAutoFit/>
          </a:bodyPr>
          <a:lstStyle/>
          <a:p>
            <a:pPr algn="ctr"/>
            <a:r>
              <a:rPr lang="ja-JP" altLang="en-US" sz="1600" dirty="0"/>
              <a:t>原子座標の時間経過？</a:t>
            </a:r>
            <a:endParaRPr kumimoji="1" lang="ja-JP" altLang="en-US" sz="1600" dirty="0"/>
          </a:p>
        </p:txBody>
      </p:sp>
      <p:sp>
        <p:nvSpPr>
          <p:cNvPr id="66" name="テキスト ボックス 65">
            <a:extLst>
              <a:ext uri="{FF2B5EF4-FFF2-40B4-BE49-F238E27FC236}">
                <a16:creationId xmlns:a16="http://schemas.microsoft.com/office/drawing/2014/main" id="{2CC7BBEB-9055-43CA-BF45-634A2DBF706F}"/>
              </a:ext>
            </a:extLst>
          </p:cNvPr>
          <p:cNvSpPr txBox="1"/>
          <p:nvPr/>
        </p:nvSpPr>
        <p:spPr>
          <a:xfrm>
            <a:off x="311867" y="3924045"/>
            <a:ext cx="1005403" cy="338554"/>
          </a:xfrm>
          <a:prstGeom prst="rect">
            <a:avLst/>
          </a:prstGeom>
          <a:noFill/>
        </p:spPr>
        <p:txBody>
          <a:bodyPr wrap="none" rtlCol="0">
            <a:spAutoFit/>
          </a:bodyPr>
          <a:lstStyle/>
          <a:p>
            <a:pPr algn="ctr"/>
            <a:r>
              <a:rPr kumimoji="1" lang="ja-JP" altLang="en-US" sz="1600" dirty="0"/>
              <a:t>評価内容</a:t>
            </a:r>
          </a:p>
        </p:txBody>
      </p:sp>
      <p:pic>
        <p:nvPicPr>
          <p:cNvPr id="5" name="図 4">
            <a:extLst>
              <a:ext uri="{FF2B5EF4-FFF2-40B4-BE49-F238E27FC236}">
                <a16:creationId xmlns:a16="http://schemas.microsoft.com/office/drawing/2014/main" id="{CF5E32A7-15AF-4E98-B47C-37926C911E59}"/>
              </a:ext>
            </a:extLst>
          </p:cNvPr>
          <p:cNvPicPr>
            <a:picLocks noChangeAspect="1"/>
          </p:cNvPicPr>
          <p:nvPr/>
        </p:nvPicPr>
        <p:blipFill>
          <a:blip r:embed="rId3"/>
          <a:stretch>
            <a:fillRect/>
          </a:stretch>
        </p:blipFill>
        <p:spPr>
          <a:xfrm>
            <a:off x="1826329" y="3376077"/>
            <a:ext cx="2813466" cy="1968967"/>
          </a:xfrm>
          <a:prstGeom prst="rect">
            <a:avLst/>
          </a:prstGeom>
        </p:spPr>
      </p:pic>
      <p:sp>
        <p:nvSpPr>
          <p:cNvPr id="67" name="テキスト ボックス 66">
            <a:extLst>
              <a:ext uri="{FF2B5EF4-FFF2-40B4-BE49-F238E27FC236}">
                <a16:creationId xmlns:a16="http://schemas.microsoft.com/office/drawing/2014/main" id="{4275179C-57A0-4051-8E71-A9F6B0FF7630}"/>
              </a:ext>
            </a:extLst>
          </p:cNvPr>
          <p:cNvSpPr txBox="1"/>
          <p:nvPr/>
        </p:nvSpPr>
        <p:spPr>
          <a:xfrm>
            <a:off x="1682798" y="2799307"/>
            <a:ext cx="3100528" cy="338554"/>
          </a:xfrm>
          <a:prstGeom prst="rect">
            <a:avLst/>
          </a:prstGeom>
          <a:noFill/>
        </p:spPr>
        <p:txBody>
          <a:bodyPr wrap="none" rtlCol="0">
            <a:spAutoFit/>
          </a:bodyPr>
          <a:lstStyle/>
          <a:p>
            <a:pPr algn="ctr"/>
            <a:r>
              <a:rPr lang="en-US" altLang="ja-JP" sz="1600" dirty="0"/>
              <a:t>Fold</a:t>
            </a:r>
            <a:r>
              <a:rPr lang="ja-JP" altLang="en-US" sz="1600" dirty="0"/>
              <a:t>のポテンシャルエネルギーを計算</a:t>
            </a:r>
            <a:endParaRPr kumimoji="1" lang="ja-JP" altLang="en-US" sz="1600" dirty="0"/>
          </a:p>
        </p:txBody>
      </p:sp>
      <p:pic>
        <p:nvPicPr>
          <p:cNvPr id="6" name="図 5">
            <a:extLst>
              <a:ext uri="{FF2B5EF4-FFF2-40B4-BE49-F238E27FC236}">
                <a16:creationId xmlns:a16="http://schemas.microsoft.com/office/drawing/2014/main" id="{4F6909DC-7E14-4263-A284-97C8F100ACD2}"/>
              </a:ext>
            </a:extLst>
          </p:cNvPr>
          <p:cNvPicPr>
            <a:picLocks noChangeAspect="1"/>
          </p:cNvPicPr>
          <p:nvPr/>
        </p:nvPicPr>
        <p:blipFill rotWithShape="1">
          <a:blip r:embed="rId4"/>
          <a:srcRect l="25594" r="3985" b="16700"/>
          <a:stretch/>
        </p:blipFill>
        <p:spPr>
          <a:xfrm>
            <a:off x="5384830" y="3304893"/>
            <a:ext cx="2876314" cy="1996280"/>
          </a:xfrm>
          <a:prstGeom prst="rect">
            <a:avLst/>
          </a:prstGeom>
        </p:spPr>
      </p:pic>
      <p:sp>
        <p:nvSpPr>
          <p:cNvPr id="68" name="テキスト ボックス 67">
            <a:extLst>
              <a:ext uri="{FF2B5EF4-FFF2-40B4-BE49-F238E27FC236}">
                <a16:creationId xmlns:a16="http://schemas.microsoft.com/office/drawing/2014/main" id="{E0543DA7-F4CF-4688-80E4-9A480C854C67}"/>
              </a:ext>
            </a:extLst>
          </p:cNvPr>
          <p:cNvSpPr txBox="1"/>
          <p:nvPr/>
        </p:nvSpPr>
        <p:spPr>
          <a:xfrm>
            <a:off x="6653748" y="5175767"/>
            <a:ext cx="1406154" cy="338554"/>
          </a:xfrm>
          <a:prstGeom prst="rect">
            <a:avLst/>
          </a:prstGeom>
          <a:noFill/>
        </p:spPr>
        <p:txBody>
          <a:bodyPr wrap="none" rtlCol="0">
            <a:spAutoFit/>
          </a:bodyPr>
          <a:lstStyle/>
          <a:p>
            <a:pPr algn="ctr"/>
            <a:r>
              <a:rPr lang="ja-JP" altLang="en-US" sz="1600" dirty="0"/>
              <a:t>セルロース結晶</a:t>
            </a:r>
            <a:endParaRPr kumimoji="1" lang="ja-JP" altLang="en-US" sz="1600" dirty="0"/>
          </a:p>
        </p:txBody>
      </p:sp>
      <p:sp>
        <p:nvSpPr>
          <p:cNvPr id="69" name="テキスト ボックス 68">
            <a:extLst>
              <a:ext uri="{FF2B5EF4-FFF2-40B4-BE49-F238E27FC236}">
                <a16:creationId xmlns:a16="http://schemas.microsoft.com/office/drawing/2014/main" id="{DB69084F-C5C1-4E80-A2C0-1200990DF0CC}"/>
              </a:ext>
            </a:extLst>
          </p:cNvPr>
          <p:cNvSpPr txBox="1"/>
          <p:nvPr/>
        </p:nvSpPr>
        <p:spPr>
          <a:xfrm>
            <a:off x="6925203" y="3433706"/>
            <a:ext cx="1050288" cy="338554"/>
          </a:xfrm>
          <a:prstGeom prst="rect">
            <a:avLst/>
          </a:prstGeom>
          <a:noFill/>
        </p:spPr>
        <p:txBody>
          <a:bodyPr wrap="none" rtlCol="0">
            <a:spAutoFit/>
          </a:bodyPr>
          <a:lstStyle/>
          <a:p>
            <a:pPr algn="ctr"/>
            <a:r>
              <a:rPr kumimoji="1" lang="en-US" altLang="ja-JP" sz="1600" dirty="0"/>
              <a:t>CBD</a:t>
            </a:r>
            <a:r>
              <a:rPr kumimoji="1" lang="en-US" altLang="ja-JP" sz="1200" dirty="0"/>
              <a:t>(1cbh)</a:t>
            </a:r>
            <a:endParaRPr kumimoji="1" lang="ja-JP" altLang="en-US" sz="1600" dirty="0"/>
          </a:p>
        </p:txBody>
      </p:sp>
      <p:sp>
        <p:nvSpPr>
          <p:cNvPr id="70" name="テキスト ボックス 69">
            <a:extLst>
              <a:ext uri="{FF2B5EF4-FFF2-40B4-BE49-F238E27FC236}">
                <a16:creationId xmlns:a16="http://schemas.microsoft.com/office/drawing/2014/main" id="{9C0CD6C0-3A7F-402A-8E90-3B15936197E8}"/>
              </a:ext>
            </a:extLst>
          </p:cNvPr>
          <p:cNvSpPr txBox="1"/>
          <p:nvPr/>
        </p:nvSpPr>
        <p:spPr>
          <a:xfrm>
            <a:off x="5161970" y="2791933"/>
            <a:ext cx="3316934" cy="338554"/>
          </a:xfrm>
          <a:prstGeom prst="rect">
            <a:avLst/>
          </a:prstGeom>
          <a:noFill/>
        </p:spPr>
        <p:txBody>
          <a:bodyPr wrap="none" rtlCol="0">
            <a:spAutoFit/>
          </a:bodyPr>
          <a:lstStyle/>
          <a:p>
            <a:pPr algn="ctr"/>
            <a:r>
              <a:rPr lang="en-US" altLang="ja-JP" sz="1600" dirty="0"/>
              <a:t>CBD</a:t>
            </a:r>
            <a:r>
              <a:rPr lang="ja-JP" altLang="en-US" sz="1600" dirty="0"/>
              <a:t>とセルロースの結合親和性を計算</a:t>
            </a:r>
            <a:endParaRPr kumimoji="1" lang="ja-JP" altLang="en-US" sz="1600" dirty="0"/>
          </a:p>
        </p:txBody>
      </p:sp>
      <p:sp>
        <p:nvSpPr>
          <p:cNvPr id="72" name="テキスト ボックス 71">
            <a:extLst>
              <a:ext uri="{FF2B5EF4-FFF2-40B4-BE49-F238E27FC236}">
                <a16:creationId xmlns:a16="http://schemas.microsoft.com/office/drawing/2014/main" id="{6E7E512C-9243-43AF-B891-EE3BB53703AF}"/>
              </a:ext>
            </a:extLst>
          </p:cNvPr>
          <p:cNvSpPr txBox="1"/>
          <p:nvPr/>
        </p:nvSpPr>
        <p:spPr>
          <a:xfrm>
            <a:off x="9086212" y="2791933"/>
            <a:ext cx="2073003" cy="338554"/>
          </a:xfrm>
          <a:prstGeom prst="rect">
            <a:avLst/>
          </a:prstGeom>
          <a:noFill/>
        </p:spPr>
        <p:txBody>
          <a:bodyPr wrap="none" rtlCol="0">
            <a:spAutoFit/>
          </a:bodyPr>
          <a:lstStyle/>
          <a:p>
            <a:pPr algn="ctr"/>
            <a:r>
              <a:rPr lang="ja-JP" altLang="en-US" sz="1600" dirty="0"/>
              <a:t>動的な振る舞いを計算</a:t>
            </a:r>
            <a:endParaRPr kumimoji="1" lang="ja-JP" altLang="en-US" sz="1600" dirty="0"/>
          </a:p>
        </p:txBody>
      </p:sp>
      <p:sp>
        <p:nvSpPr>
          <p:cNvPr id="73" name="テキスト ボックス 72">
            <a:extLst>
              <a:ext uri="{FF2B5EF4-FFF2-40B4-BE49-F238E27FC236}">
                <a16:creationId xmlns:a16="http://schemas.microsoft.com/office/drawing/2014/main" id="{9F0C6CDF-5AE1-4224-8422-4A0465B95E30}"/>
              </a:ext>
            </a:extLst>
          </p:cNvPr>
          <p:cNvSpPr txBox="1"/>
          <p:nvPr/>
        </p:nvSpPr>
        <p:spPr>
          <a:xfrm>
            <a:off x="9097432" y="3136204"/>
            <a:ext cx="2100255" cy="307777"/>
          </a:xfrm>
          <a:prstGeom prst="rect">
            <a:avLst/>
          </a:prstGeom>
          <a:noFill/>
        </p:spPr>
        <p:txBody>
          <a:bodyPr wrap="none" rtlCol="0">
            <a:spAutoFit/>
          </a:bodyPr>
          <a:lstStyle/>
          <a:p>
            <a:r>
              <a:rPr kumimoji="1" lang="ja-JP" altLang="en-US" sz="1400" dirty="0"/>
              <a:t>セルロース上の</a:t>
            </a:r>
            <a:r>
              <a:rPr kumimoji="1" lang="en-US" altLang="ja-JP" sz="1400" dirty="0"/>
              <a:t>CBD</a:t>
            </a:r>
            <a:r>
              <a:rPr kumimoji="1" lang="ja-JP" altLang="en-US" sz="1400" dirty="0"/>
              <a:t>の位置</a:t>
            </a:r>
          </a:p>
        </p:txBody>
      </p:sp>
      <p:cxnSp>
        <p:nvCxnSpPr>
          <p:cNvPr id="75" name="直線コネクタ 74">
            <a:extLst>
              <a:ext uri="{FF2B5EF4-FFF2-40B4-BE49-F238E27FC236}">
                <a16:creationId xmlns:a16="http://schemas.microsoft.com/office/drawing/2014/main" id="{5DD73366-43B4-4F44-9521-603A913CC95A}"/>
              </a:ext>
            </a:extLst>
          </p:cNvPr>
          <p:cNvCxnSpPr>
            <a:cxnSpLocks/>
          </p:cNvCxnSpPr>
          <p:nvPr/>
        </p:nvCxnSpPr>
        <p:spPr>
          <a:xfrm>
            <a:off x="1549692" y="1496961"/>
            <a:ext cx="0" cy="466049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E2A3AEF5-20C7-466F-9868-27FBA048F912}"/>
              </a:ext>
            </a:extLst>
          </p:cNvPr>
          <p:cNvCxnSpPr>
            <a:cxnSpLocks/>
          </p:cNvCxnSpPr>
          <p:nvPr/>
        </p:nvCxnSpPr>
        <p:spPr>
          <a:xfrm flipH="1">
            <a:off x="281414" y="2027543"/>
            <a:ext cx="1163576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テキスト ボックス 6">
            <a:extLst>
              <a:ext uri="{FF2B5EF4-FFF2-40B4-BE49-F238E27FC236}">
                <a16:creationId xmlns:a16="http://schemas.microsoft.com/office/drawing/2014/main" id="{6E84D14A-FDDC-4714-9275-1FB2A2FB8F37}"/>
              </a:ext>
            </a:extLst>
          </p:cNvPr>
          <p:cNvSpPr txBox="1"/>
          <p:nvPr/>
        </p:nvSpPr>
        <p:spPr>
          <a:xfrm>
            <a:off x="10509226" y="3500852"/>
            <a:ext cx="1213794" cy="1184940"/>
          </a:xfrm>
          <a:prstGeom prst="rect">
            <a:avLst/>
          </a:prstGeom>
          <a:solidFill>
            <a:schemeClr val="bg1"/>
          </a:solidFill>
          <a:ln>
            <a:solidFill>
              <a:srgbClr val="777777"/>
            </a:solidFill>
          </a:ln>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100" u="sng" dirty="0">
                <a:solidFill>
                  <a:srgbClr val="000000"/>
                </a:solidFill>
              </a:rPr>
              <a:t>実験による結合性</a:t>
            </a:r>
            <a:endParaRPr lang="en-US" altLang="ja-JP" sz="1100" u="sng" dirty="0">
              <a:solidFill>
                <a:srgbClr val="000000"/>
              </a:solidFill>
            </a:endParaRPr>
          </a:p>
          <a:p>
            <a:endParaRPr lang="en-US" altLang="ja-JP" sz="1200" b="1" dirty="0">
              <a:solidFill>
                <a:srgbClr val="0070C0"/>
              </a:solidFill>
            </a:endParaRPr>
          </a:p>
          <a:p>
            <a:r>
              <a:rPr lang="ja-JP" altLang="en-US" sz="1200" b="1" dirty="0">
                <a:solidFill>
                  <a:srgbClr val="0070C0"/>
                </a:solidFill>
              </a:rPr>
              <a:t>青</a:t>
            </a:r>
            <a:r>
              <a:rPr lang="ja-JP" altLang="en-US" sz="1200" dirty="0"/>
              <a:t>＝結合性</a:t>
            </a:r>
            <a:r>
              <a:rPr lang="en-US" altLang="ja-JP" sz="1200" dirty="0"/>
              <a:t> </a:t>
            </a:r>
            <a:r>
              <a:rPr lang="ja-JP" altLang="en-US" sz="1200" b="1" dirty="0"/>
              <a:t>無</a:t>
            </a:r>
            <a:endParaRPr lang="en-US" altLang="ja-JP" sz="1200" b="1" dirty="0"/>
          </a:p>
          <a:p>
            <a:r>
              <a:rPr lang="ja-JP" altLang="en-US" sz="1200" b="1" dirty="0">
                <a:solidFill>
                  <a:srgbClr val="FF9933"/>
                </a:solidFill>
              </a:rPr>
              <a:t>橙</a:t>
            </a:r>
            <a:r>
              <a:rPr lang="ja-JP" altLang="en-US" sz="1200" dirty="0"/>
              <a:t>＝結合性</a:t>
            </a:r>
            <a:r>
              <a:rPr lang="en-US" altLang="ja-JP" sz="1200" dirty="0"/>
              <a:t> </a:t>
            </a:r>
            <a:r>
              <a:rPr lang="ja-JP" altLang="en-US" sz="1200" b="1" dirty="0"/>
              <a:t>弱</a:t>
            </a:r>
            <a:endParaRPr lang="en-US" altLang="ja-JP" sz="1200" b="1" dirty="0"/>
          </a:p>
          <a:p>
            <a:r>
              <a:rPr lang="ja-JP" altLang="en-US" sz="1200" b="1" dirty="0">
                <a:solidFill>
                  <a:srgbClr val="00B050"/>
                </a:solidFill>
              </a:rPr>
              <a:t>緑</a:t>
            </a:r>
            <a:r>
              <a:rPr lang="ja-JP" altLang="en-US" sz="1200" dirty="0"/>
              <a:t>＝結合性</a:t>
            </a:r>
            <a:r>
              <a:rPr lang="en-US" altLang="ja-JP" sz="1200" dirty="0"/>
              <a:t> </a:t>
            </a:r>
            <a:r>
              <a:rPr lang="ja-JP" altLang="en-US" sz="1200" b="1" dirty="0"/>
              <a:t>強</a:t>
            </a:r>
            <a:endParaRPr lang="en-US" altLang="ja-JP" sz="1200" b="1" dirty="0"/>
          </a:p>
          <a:p>
            <a:r>
              <a:rPr lang="ja-JP" altLang="en-US" sz="1200" b="1" dirty="0">
                <a:solidFill>
                  <a:srgbClr val="FF0000"/>
                </a:solidFill>
              </a:rPr>
              <a:t>赤</a:t>
            </a:r>
            <a:r>
              <a:rPr lang="ja-JP" altLang="en-US" sz="1200" dirty="0"/>
              <a:t>＝</a:t>
            </a:r>
            <a:r>
              <a:rPr lang="en-US" altLang="ja-JP" sz="1200" dirty="0"/>
              <a:t>Wild-Type</a:t>
            </a:r>
          </a:p>
        </p:txBody>
      </p:sp>
      <p:sp>
        <p:nvSpPr>
          <p:cNvPr id="79" name="テキスト ボックス 78">
            <a:extLst>
              <a:ext uri="{FF2B5EF4-FFF2-40B4-BE49-F238E27FC236}">
                <a16:creationId xmlns:a16="http://schemas.microsoft.com/office/drawing/2014/main" id="{2CA80438-5DA5-4708-B206-15238F4561B4}"/>
              </a:ext>
            </a:extLst>
          </p:cNvPr>
          <p:cNvSpPr txBox="1"/>
          <p:nvPr/>
        </p:nvSpPr>
        <p:spPr>
          <a:xfrm>
            <a:off x="8473609" y="5472774"/>
            <a:ext cx="3430747" cy="307777"/>
          </a:xfrm>
          <a:prstGeom prst="rect">
            <a:avLst/>
          </a:prstGeom>
          <a:noFill/>
        </p:spPr>
        <p:txBody>
          <a:bodyPr wrap="none" rtlCol="0">
            <a:spAutoFit/>
          </a:bodyPr>
          <a:lstStyle/>
          <a:p>
            <a:pPr algn="ctr"/>
            <a:r>
              <a:rPr lang="ja-JP" altLang="en-US" sz="1400" dirty="0"/>
              <a:t>結合性が強いサンプルは、移動範囲が限定的</a:t>
            </a:r>
            <a:endParaRPr kumimoji="1" lang="ja-JP" altLang="en-US" sz="1400" dirty="0"/>
          </a:p>
        </p:txBody>
      </p:sp>
      <p:sp>
        <p:nvSpPr>
          <p:cNvPr id="81" name="テキスト ボックス 80">
            <a:extLst>
              <a:ext uri="{FF2B5EF4-FFF2-40B4-BE49-F238E27FC236}">
                <a16:creationId xmlns:a16="http://schemas.microsoft.com/office/drawing/2014/main" id="{E9B8DF33-8B11-4ADB-B38F-6A428728D01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スコア分析　</a:t>
            </a:r>
            <a:r>
              <a:rPr kumimoji="1" lang="en-US" altLang="ja-JP" sz="1600" b="1" dirty="0">
                <a:solidFill>
                  <a:schemeClr val="bg1"/>
                </a:solidFill>
              </a:rPr>
              <a:t>&gt;</a:t>
            </a:r>
            <a:r>
              <a:rPr kumimoji="1" lang="ja-JP" altLang="en-US" sz="1600" b="1" dirty="0">
                <a:solidFill>
                  <a:schemeClr val="bg1"/>
                </a:solidFill>
              </a:rPr>
              <a:t>　評価方法</a:t>
            </a:r>
          </a:p>
        </p:txBody>
      </p:sp>
    </p:spTree>
    <p:extLst>
      <p:ext uri="{BB962C8B-B14F-4D97-AF65-F5344CB8AC3E}">
        <p14:creationId xmlns:p14="http://schemas.microsoft.com/office/powerpoint/2010/main" val="1005980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タンパク質の立体構造予測</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28" name="フリーフォーム: 図形 27">
            <a:extLst>
              <a:ext uri="{FF2B5EF4-FFF2-40B4-BE49-F238E27FC236}">
                <a16:creationId xmlns:a16="http://schemas.microsoft.com/office/drawing/2014/main" id="{BFA86879-DABD-4990-A862-BA89BA6E440F}"/>
              </a:ext>
            </a:extLst>
          </p:cNvPr>
          <p:cNvSpPr/>
          <p:nvPr/>
        </p:nvSpPr>
        <p:spPr>
          <a:xfrm>
            <a:off x="3749372" y="2750297"/>
            <a:ext cx="975494" cy="822251"/>
          </a:xfrm>
          <a:custGeom>
            <a:avLst/>
            <a:gdLst>
              <a:gd name="connsiteX0" fmla="*/ 0 w 1016026"/>
              <a:gd name="connsiteY0" fmla="*/ 989096 h 1455456"/>
              <a:gd name="connsiteX1" fmla="*/ 335280 w 1016026"/>
              <a:gd name="connsiteY1" fmla="*/ 592856 h 1455456"/>
              <a:gd name="connsiteX2" fmla="*/ 172720 w 1016026"/>
              <a:gd name="connsiteY2" fmla="*/ 145816 h 1455456"/>
              <a:gd name="connsiteX3" fmla="*/ 680720 w 1016026"/>
              <a:gd name="connsiteY3" fmla="*/ 13736 h 1455456"/>
              <a:gd name="connsiteX4" fmla="*/ 579120 w 1016026"/>
              <a:gd name="connsiteY4" fmla="*/ 430296 h 1455456"/>
              <a:gd name="connsiteX5" fmla="*/ 1016000 w 1016026"/>
              <a:gd name="connsiteY5" fmla="*/ 653816 h 1455456"/>
              <a:gd name="connsiteX6" fmla="*/ 599440 w 1016026"/>
              <a:gd name="connsiteY6" fmla="*/ 1446296 h 1455456"/>
              <a:gd name="connsiteX7" fmla="*/ 416560 w 1016026"/>
              <a:gd name="connsiteY7" fmla="*/ 1080536 h 1455456"/>
              <a:gd name="connsiteX8" fmla="*/ 558800 w 1016026"/>
              <a:gd name="connsiteY8" fmla="*/ 1009416 h 1455456"/>
              <a:gd name="connsiteX9" fmla="*/ 558800 w 1016026"/>
              <a:gd name="connsiteY9" fmla="*/ 1182136 h 1455456"/>
              <a:gd name="connsiteX10" fmla="*/ 660400 w 1016026"/>
              <a:gd name="connsiteY10" fmla="*/ 1111016 h 1455456"/>
              <a:gd name="connsiteX0" fmla="*/ 0 w 1016228"/>
              <a:gd name="connsiteY0" fmla="*/ 1002166 h 1468526"/>
              <a:gd name="connsiteX1" fmla="*/ 335280 w 1016228"/>
              <a:gd name="connsiteY1" fmla="*/ 605926 h 1468526"/>
              <a:gd name="connsiteX2" fmla="*/ 172720 w 1016228"/>
              <a:gd name="connsiteY2" fmla="*/ 158886 h 1468526"/>
              <a:gd name="connsiteX3" fmla="*/ 680720 w 1016228"/>
              <a:gd name="connsiteY3" fmla="*/ 26806 h 1468526"/>
              <a:gd name="connsiteX4" fmla="*/ 658497 w 1016228"/>
              <a:gd name="connsiteY4" fmla="*/ 639200 h 1468526"/>
              <a:gd name="connsiteX5" fmla="*/ 1016000 w 1016228"/>
              <a:gd name="connsiteY5" fmla="*/ 666886 h 1468526"/>
              <a:gd name="connsiteX6" fmla="*/ 599440 w 1016228"/>
              <a:gd name="connsiteY6" fmla="*/ 1459366 h 1468526"/>
              <a:gd name="connsiteX7" fmla="*/ 416560 w 1016228"/>
              <a:gd name="connsiteY7" fmla="*/ 1093606 h 1468526"/>
              <a:gd name="connsiteX8" fmla="*/ 558800 w 1016228"/>
              <a:gd name="connsiteY8" fmla="*/ 1022486 h 1468526"/>
              <a:gd name="connsiteX9" fmla="*/ 558800 w 1016228"/>
              <a:gd name="connsiteY9" fmla="*/ 1195206 h 1468526"/>
              <a:gd name="connsiteX10" fmla="*/ 660400 w 1016228"/>
              <a:gd name="connsiteY10" fmla="*/ 1124086 h 1468526"/>
              <a:gd name="connsiteX0" fmla="*/ 0 w 1016228"/>
              <a:gd name="connsiteY0" fmla="*/ 1032827 h 1499187"/>
              <a:gd name="connsiteX1" fmla="*/ 335280 w 1016228"/>
              <a:gd name="connsiteY1" fmla="*/ 636587 h 1499187"/>
              <a:gd name="connsiteX2" fmla="*/ 190359 w 1016228"/>
              <a:gd name="connsiteY2" fmla="*/ 91631 h 1499187"/>
              <a:gd name="connsiteX3" fmla="*/ 680720 w 1016228"/>
              <a:gd name="connsiteY3" fmla="*/ 57467 h 1499187"/>
              <a:gd name="connsiteX4" fmla="*/ 658497 w 1016228"/>
              <a:gd name="connsiteY4" fmla="*/ 669861 h 1499187"/>
              <a:gd name="connsiteX5" fmla="*/ 1016000 w 1016228"/>
              <a:gd name="connsiteY5" fmla="*/ 697547 h 1499187"/>
              <a:gd name="connsiteX6" fmla="*/ 599440 w 1016228"/>
              <a:gd name="connsiteY6" fmla="*/ 1490027 h 1499187"/>
              <a:gd name="connsiteX7" fmla="*/ 416560 w 1016228"/>
              <a:gd name="connsiteY7" fmla="*/ 1124267 h 1499187"/>
              <a:gd name="connsiteX8" fmla="*/ 558800 w 1016228"/>
              <a:gd name="connsiteY8" fmla="*/ 1053147 h 1499187"/>
              <a:gd name="connsiteX9" fmla="*/ 558800 w 1016228"/>
              <a:gd name="connsiteY9" fmla="*/ 1225867 h 1499187"/>
              <a:gd name="connsiteX10" fmla="*/ 660400 w 1016228"/>
              <a:gd name="connsiteY10" fmla="*/ 1154747 h 1499187"/>
              <a:gd name="connsiteX0" fmla="*/ 0 w 1016228"/>
              <a:gd name="connsiteY0" fmla="*/ 1032827 h 1499609"/>
              <a:gd name="connsiteX1" fmla="*/ 335280 w 1016228"/>
              <a:gd name="connsiteY1" fmla="*/ 636587 h 1499609"/>
              <a:gd name="connsiteX2" fmla="*/ 190359 w 1016228"/>
              <a:gd name="connsiteY2" fmla="*/ 91631 h 1499609"/>
              <a:gd name="connsiteX3" fmla="*/ 680720 w 1016228"/>
              <a:gd name="connsiteY3" fmla="*/ 57467 h 1499609"/>
              <a:gd name="connsiteX4" fmla="*/ 658497 w 1016228"/>
              <a:gd name="connsiteY4" fmla="*/ 669861 h 1499609"/>
              <a:gd name="connsiteX5" fmla="*/ 1016000 w 1016228"/>
              <a:gd name="connsiteY5" fmla="*/ 697547 h 1499609"/>
              <a:gd name="connsiteX6" fmla="*/ 599440 w 1016228"/>
              <a:gd name="connsiteY6" fmla="*/ 1490027 h 1499609"/>
              <a:gd name="connsiteX7" fmla="*/ 416560 w 1016228"/>
              <a:gd name="connsiteY7" fmla="*/ 1124267 h 1499609"/>
              <a:gd name="connsiteX8" fmla="*/ 505882 w 1016228"/>
              <a:gd name="connsiteY8" fmla="*/ 938910 h 1499609"/>
              <a:gd name="connsiteX9" fmla="*/ 558800 w 1016228"/>
              <a:gd name="connsiteY9" fmla="*/ 1225867 h 1499609"/>
              <a:gd name="connsiteX10" fmla="*/ 660400 w 1016228"/>
              <a:gd name="connsiteY10" fmla="*/ 1154747 h 1499609"/>
              <a:gd name="connsiteX0" fmla="*/ 0 w 1016228"/>
              <a:gd name="connsiteY0" fmla="*/ 1032827 h 1505927"/>
              <a:gd name="connsiteX1" fmla="*/ 335280 w 1016228"/>
              <a:gd name="connsiteY1" fmla="*/ 636587 h 1505927"/>
              <a:gd name="connsiteX2" fmla="*/ 190359 w 1016228"/>
              <a:gd name="connsiteY2" fmla="*/ 91631 h 1505927"/>
              <a:gd name="connsiteX3" fmla="*/ 680720 w 1016228"/>
              <a:gd name="connsiteY3" fmla="*/ 57467 h 1505927"/>
              <a:gd name="connsiteX4" fmla="*/ 658497 w 1016228"/>
              <a:gd name="connsiteY4" fmla="*/ 669861 h 1505927"/>
              <a:gd name="connsiteX5" fmla="*/ 1016000 w 1016228"/>
              <a:gd name="connsiteY5" fmla="*/ 697547 h 1505927"/>
              <a:gd name="connsiteX6" fmla="*/ 599440 w 1016228"/>
              <a:gd name="connsiteY6" fmla="*/ 1490027 h 1505927"/>
              <a:gd name="connsiteX7" fmla="*/ 354823 w 1016228"/>
              <a:gd name="connsiteY7" fmla="*/ 1205863 h 1505927"/>
              <a:gd name="connsiteX8" fmla="*/ 505882 w 1016228"/>
              <a:gd name="connsiteY8" fmla="*/ 938910 h 1505927"/>
              <a:gd name="connsiteX9" fmla="*/ 558800 w 1016228"/>
              <a:gd name="connsiteY9" fmla="*/ 1225867 h 1505927"/>
              <a:gd name="connsiteX10" fmla="*/ 660400 w 1016228"/>
              <a:gd name="connsiteY10" fmla="*/ 1154747 h 1505927"/>
              <a:gd name="connsiteX0" fmla="*/ 0 w 1016165"/>
              <a:gd name="connsiteY0" fmla="*/ 1032827 h 1584881"/>
              <a:gd name="connsiteX1" fmla="*/ 335280 w 1016165"/>
              <a:gd name="connsiteY1" fmla="*/ 636587 h 1584881"/>
              <a:gd name="connsiteX2" fmla="*/ 190359 w 1016165"/>
              <a:gd name="connsiteY2" fmla="*/ 91631 h 1584881"/>
              <a:gd name="connsiteX3" fmla="*/ 680720 w 1016165"/>
              <a:gd name="connsiteY3" fmla="*/ 57467 h 1584881"/>
              <a:gd name="connsiteX4" fmla="*/ 658497 w 1016165"/>
              <a:gd name="connsiteY4" fmla="*/ 669861 h 1584881"/>
              <a:gd name="connsiteX5" fmla="*/ 1016000 w 1016165"/>
              <a:gd name="connsiteY5" fmla="*/ 697547 h 1584881"/>
              <a:gd name="connsiteX6" fmla="*/ 608259 w 1016165"/>
              <a:gd name="connsiteY6" fmla="*/ 1571626 h 1584881"/>
              <a:gd name="connsiteX7" fmla="*/ 354823 w 1016165"/>
              <a:gd name="connsiteY7" fmla="*/ 1205863 h 1584881"/>
              <a:gd name="connsiteX8" fmla="*/ 505882 w 1016165"/>
              <a:gd name="connsiteY8" fmla="*/ 938910 h 1584881"/>
              <a:gd name="connsiteX9" fmla="*/ 558800 w 1016165"/>
              <a:gd name="connsiteY9" fmla="*/ 1225867 h 1584881"/>
              <a:gd name="connsiteX10" fmla="*/ 660400 w 1016165"/>
              <a:gd name="connsiteY10" fmla="*/ 1154747 h 1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165" h="1584881">
                <a:moveTo>
                  <a:pt x="0" y="1032827"/>
                </a:moveTo>
                <a:cubicBezTo>
                  <a:pt x="153246" y="904980"/>
                  <a:pt x="303554" y="793453"/>
                  <a:pt x="335280" y="636587"/>
                </a:cubicBezTo>
                <a:cubicBezTo>
                  <a:pt x="367006" y="479721"/>
                  <a:pt x="132786" y="188151"/>
                  <a:pt x="190359" y="91631"/>
                </a:cubicBezTo>
                <a:cubicBezTo>
                  <a:pt x="247932" y="-4889"/>
                  <a:pt x="602697" y="-38905"/>
                  <a:pt x="680720" y="57467"/>
                </a:cubicBezTo>
                <a:cubicBezTo>
                  <a:pt x="758743" y="153839"/>
                  <a:pt x="602617" y="563181"/>
                  <a:pt x="658497" y="669861"/>
                </a:cubicBezTo>
                <a:cubicBezTo>
                  <a:pt x="714377" y="776541"/>
                  <a:pt x="1024373" y="547253"/>
                  <a:pt x="1016000" y="697547"/>
                </a:cubicBezTo>
                <a:cubicBezTo>
                  <a:pt x="1007627" y="847841"/>
                  <a:pt x="718455" y="1486907"/>
                  <a:pt x="608259" y="1571626"/>
                </a:cubicBezTo>
                <a:cubicBezTo>
                  <a:pt x="498063" y="1656345"/>
                  <a:pt x="371886" y="1311316"/>
                  <a:pt x="354823" y="1205863"/>
                </a:cubicBezTo>
                <a:cubicBezTo>
                  <a:pt x="337760" y="1100410"/>
                  <a:pt x="471886" y="935576"/>
                  <a:pt x="505882" y="938910"/>
                </a:cubicBezTo>
                <a:cubicBezTo>
                  <a:pt x="539878" y="942244"/>
                  <a:pt x="533047" y="1189894"/>
                  <a:pt x="558800" y="1225867"/>
                </a:cubicBezTo>
                <a:cubicBezTo>
                  <a:pt x="584553" y="1261840"/>
                  <a:pt x="618066" y="1198773"/>
                  <a:pt x="660400" y="1154747"/>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779E24F7-BCE6-49C1-805F-75ADC55E076C}"/>
              </a:ext>
            </a:extLst>
          </p:cNvPr>
          <p:cNvSpPr txBox="1"/>
          <p:nvPr/>
        </p:nvSpPr>
        <p:spPr>
          <a:xfrm>
            <a:off x="1327861" y="2239092"/>
            <a:ext cx="1083951" cy="307777"/>
          </a:xfrm>
          <a:prstGeom prst="rect">
            <a:avLst/>
          </a:prstGeom>
          <a:noFill/>
        </p:spPr>
        <p:txBody>
          <a:bodyPr wrap="none" rtlCol="0">
            <a:spAutoFit/>
          </a:bodyPr>
          <a:lstStyle/>
          <a:p>
            <a:r>
              <a:rPr kumimoji="1" lang="ja-JP" altLang="en-US" sz="1400" dirty="0"/>
              <a:t>アミノ酸配列</a:t>
            </a:r>
          </a:p>
        </p:txBody>
      </p:sp>
      <p:sp>
        <p:nvSpPr>
          <p:cNvPr id="50" name="テキスト ボックス 49">
            <a:extLst>
              <a:ext uri="{FF2B5EF4-FFF2-40B4-BE49-F238E27FC236}">
                <a16:creationId xmlns:a16="http://schemas.microsoft.com/office/drawing/2014/main" id="{8B54C181-56FC-47D9-8325-A1991C090CE8}"/>
              </a:ext>
            </a:extLst>
          </p:cNvPr>
          <p:cNvSpPr txBox="1"/>
          <p:nvPr/>
        </p:nvSpPr>
        <p:spPr>
          <a:xfrm>
            <a:off x="3785713" y="2239092"/>
            <a:ext cx="902811" cy="307777"/>
          </a:xfrm>
          <a:prstGeom prst="rect">
            <a:avLst/>
          </a:prstGeom>
          <a:noFill/>
        </p:spPr>
        <p:txBody>
          <a:bodyPr wrap="none" rtlCol="0">
            <a:spAutoFit/>
          </a:bodyPr>
          <a:lstStyle/>
          <a:p>
            <a:r>
              <a:rPr kumimoji="1" lang="ja-JP" altLang="en-US" sz="1400" dirty="0"/>
              <a:t>立体構造</a:t>
            </a:r>
          </a:p>
        </p:txBody>
      </p:sp>
      <p:sp>
        <p:nvSpPr>
          <p:cNvPr id="52" name="テキスト ボックス 51">
            <a:extLst>
              <a:ext uri="{FF2B5EF4-FFF2-40B4-BE49-F238E27FC236}">
                <a16:creationId xmlns:a16="http://schemas.microsoft.com/office/drawing/2014/main" id="{1E007A3C-B3FC-454E-90F4-7D24E5AFF700}"/>
              </a:ext>
            </a:extLst>
          </p:cNvPr>
          <p:cNvSpPr txBox="1"/>
          <p:nvPr/>
        </p:nvSpPr>
        <p:spPr>
          <a:xfrm>
            <a:off x="2676739" y="2420673"/>
            <a:ext cx="771365" cy="307777"/>
          </a:xfrm>
          <a:prstGeom prst="rect">
            <a:avLst/>
          </a:prstGeom>
          <a:noFill/>
        </p:spPr>
        <p:txBody>
          <a:bodyPr wrap="none" rtlCol="0">
            <a:spAutoFit/>
          </a:bodyPr>
          <a:lstStyle/>
          <a:p>
            <a:r>
              <a:rPr lang="en-US" altLang="ja-JP" sz="1400" dirty="0"/>
              <a:t>Folding</a:t>
            </a:r>
            <a:endParaRPr kumimoji="1" lang="ja-JP" altLang="en-US" sz="1400" dirty="0"/>
          </a:p>
        </p:txBody>
      </p:sp>
      <p:sp>
        <p:nvSpPr>
          <p:cNvPr id="58" name="テキスト ボックス 57">
            <a:extLst>
              <a:ext uri="{FF2B5EF4-FFF2-40B4-BE49-F238E27FC236}">
                <a16:creationId xmlns:a16="http://schemas.microsoft.com/office/drawing/2014/main" id="{5D23888A-DE06-4C2F-9DB0-616CEB93ED6D}"/>
              </a:ext>
            </a:extLst>
          </p:cNvPr>
          <p:cNvSpPr txBox="1"/>
          <p:nvPr/>
        </p:nvSpPr>
        <p:spPr>
          <a:xfrm>
            <a:off x="1263740" y="2973826"/>
            <a:ext cx="1212191" cy="307777"/>
          </a:xfrm>
          <a:prstGeom prst="rect">
            <a:avLst/>
          </a:prstGeom>
          <a:noFill/>
        </p:spPr>
        <p:txBody>
          <a:bodyPr wrap="none" rtlCol="0">
            <a:spAutoFit/>
          </a:bodyPr>
          <a:lstStyle/>
          <a:p>
            <a:r>
              <a:rPr lang="en-US" altLang="ja-JP" sz="1400" b="1" dirty="0">
                <a:solidFill>
                  <a:srgbClr val="92D050"/>
                </a:solidFill>
              </a:rPr>
              <a:t>TQSHYGQC</a:t>
            </a:r>
            <a:endParaRPr kumimoji="1" lang="ja-JP" altLang="en-US" sz="1400" b="1" dirty="0">
              <a:solidFill>
                <a:srgbClr val="92D050"/>
              </a:solidFill>
            </a:endParaRPr>
          </a:p>
        </p:txBody>
      </p:sp>
      <p:sp>
        <p:nvSpPr>
          <p:cNvPr id="62" name="テキスト プレースホルダー 2">
            <a:extLst>
              <a:ext uri="{FF2B5EF4-FFF2-40B4-BE49-F238E27FC236}">
                <a16:creationId xmlns:a16="http://schemas.microsoft.com/office/drawing/2014/main" id="{514F5CAD-D973-478A-A271-C46DD77BE0E0}"/>
              </a:ext>
            </a:extLst>
          </p:cNvPr>
          <p:cNvSpPr txBox="1">
            <a:spLocks/>
          </p:cNvSpPr>
          <p:nvPr/>
        </p:nvSpPr>
        <p:spPr>
          <a:xfrm>
            <a:off x="353961" y="869821"/>
            <a:ext cx="11563219" cy="792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近年、配列から立体構造を高い精度で予測できるようになった。</a:t>
            </a:r>
            <a:endParaRPr lang="en-US" altLang="ja-JP" sz="2800" dirty="0"/>
          </a:p>
        </p:txBody>
      </p:sp>
      <p:pic>
        <p:nvPicPr>
          <p:cNvPr id="57" name="図 56">
            <a:extLst>
              <a:ext uri="{FF2B5EF4-FFF2-40B4-BE49-F238E27FC236}">
                <a16:creationId xmlns:a16="http://schemas.microsoft.com/office/drawing/2014/main" id="{E0024D17-3F2E-4988-918B-AAEB81C9D9D8}"/>
              </a:ext>
            </a:extLst>
          </p:cNvPr>
          <p:cNvPicPr>
            <a:picLocks noChangeAspect="1"/>
          </p:cNvPicPr>
          <p:nvPr/>
        </p:nvPicPr>
        <p:blipFill rotWithShape="1">
          <a:blip r:embed="rId2"/>
          <a:srcRect t="20303" b="26426"/>
          <a:stretch/>
        </p:blipFill>
        <p:spPr>
          <a:xfrm>
            <a:off x="5970475" y="4283667"/>
            <a:ext cx="1403429" cy="420923"/>
          </a:xfrm>
          <a:prstGeom prst="rect">
            <a:avLst/>
          </a:prstGeom>
        </p:spPr>
      </p:pic>
      <p:pic>
        <p:nvPicPr>
          <p:cNvPr id="63" name="図 62">
            <a:extLst>
              <a:ext uri="{FF2B5EF4-FFF2-40B4-BE49-F238E27FC236}">
                <a16:creationId xmlns:a16="http://schemas.microsoft.com/office/drawing/2014/main" id="{88F274BD-62D8-44C7-97A9-4A0D63C11D9D}"/>
              </a:ext>
            </a:extLst>
          </p:cNvPr>
          <p:cNvPicPr>
            <a:picLocks noChangeAspect="1"/>
          </p:cNvPicPr>
          <p:nvPr/>
        </p:nvPicPr>
        <p:blipFill rotWithShape="1">
          <a:blip r:embed="rId3"/>
          <a:srcRect l="53037" t="12942" r="5530" b="12942"/>
          <a:stretch/>
        </p:blipFill>
        <p:spPr>
          <a:xfrm>
            <a:off x="6007421" y="3095633"/>
            <a:ext cx="1329538" cy="1189174"/>
          </a:xfrm>
          <a:prstGeom prst="rect">
            <a:avLst/>
          </a:prstGeom>
        </p:spPr>
      </p:pic>
      <p:sp>
        <p:nvSpPr>
          <p:cNvPr id="64" name="テキスト ボックス 63">
            <a:extLst>
              <a:ext uri="{FF2B5EF4-FFF2-40B4-BE49-F238E27FC236}">
                <a16:creationId xmlns:a16="http://schemas.microsoft.com/office/drawing/2014/main" id="{8270B7CC-2155-48B9-AE2D-D9A7067BAF0B}"/>
              </a:ext>
            </a:extLst>
          </p:cNvPr>
          <p:cNvSpPr txBox="1"/>
          <p:nvPr/>
        </p:nvSpPr>
        <p:spPr>
          <a:xfrm>
            <a:off x="5996363" y="2700565"/>
            <a:ext cx="1351652" cy="369332"/>
          </a:xfrm>
          <a:prstGeom prst="rect">
            <a:avLst/>
          </a:prstGeom>
          <a:noFill/>
        </p:spPr>
        <p:txBody>
          <a:bodyPr wrap="none" rtlCol="0">
            <a:spAutoFit/>
          </a:bodyPr>
          <a:lstStyle/>
          <a:p>
            <a:r>
              <a:rPr kumimoji="1" lang="en-US" altLang="ja-JP" dirty="0"/>
              <a:t>AlphaFold2</a:t>
            </a:r>
            <a:endParaRPr kumimoji="1" lang="ja-JP" altLang="en-US" dirty="0"/>
          </a:p>
        </p:txBody>
      </p:sp>
      <p:pic>
        <p:nvPicPr>
          <p:cNvPr id="65" name="Picture 2" descr="https://swissmodel.expasy.org/lddt/work_files/2021-12-16/OVi5nf/input_files/model/model.pdb_preprocessed_locallddt.png">
            <a:extLst>
              <a:ext uri="{FF2B5EF4-FFF2-40B4-BE49-F238E27FC236}">
                <a16:creationId xmlns:a16="http://schemas.microsoft.com/office/drawing/2014/main" id="{58BB3659-CF26-4399-AAEB-F0062810D7F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210" t="1" r="14948" b="-53"/>
          <a:stretch/>
        </p:blipFill>
        <p:spPr bwMode="auto">
          <a:xfrm>
            <a:off x="8204022" y="4137507"/>
            <a:ext cx="1233208" cy="2005904"/>
          </a:xfrm>
          <a:prstGeom prst="rect">
            <a:avLst/>
          </a:prstGeom>
          <a:noFill/>
          <a:extLst>
            <a:ext uri="{909E8E84-426E-40DD-AFC4-6F175D3DCCD1}">
              <a14:hiddenFill xmlns:a14="http://schemas.microsoft.com/office/drawing/2010/main">
                <a:solidFill>
                  <a:srgbClr val="FFFFFF"/>
                </a:solidFill>
              </a14:hiddenFill>
            </a:ext>
          </a:extLst>
        </p:spPr>
      </p:pic>
      <p:pic>
        <p:nvPicPr>
          <p:cNvPr id="66" name="図 65">
            <a:extLst>
              <a:ext uri="{FF2B5EF4-FFF2-40B4-BE49-F238E27FC236}">
                <a16:creationId xmlns:a16="http://schemas.microsoft.com/office/drawing/2014/main" id="{6E0648A3-B7EC-4198-83C9-4552869F5AD3}"/>
              </a:ext>
            </a:extLst>
          </p:cNvPr>
          <p:cNvPicPr>
            <a:picLocks noChangeAspect="1"/>
          </p:cNvPicPr>
          <p:nvPr/>
        </p:nvPicPr>
        <p:blipFill>
          <a:blip r:embed="rId5"/>
          <a:stretch>
            <a:fillRect/>
          </a:stretch>
        </p:blipFill>
        <p:spPr>
          <a:xfrm>
            <a:off x="9552121" y="4219115"/>
            <a:ext cx="2218769" cy="1905964"/>
          </a:xfrm>
          <a:prstGeom prst="rect">
            <a:avLst/>
          </a:prstGeom>
        </p:spPr>
      </p:pic>
      <p:sp>
        <p:nvSpPr>
          <p:cNvPr id="67" name="二等辺三角形 66">
            <a:extLst>
              <a:ext uri="{FF2B5EF4-FFF2-40B4-BE49-F238E27FC236}">
                <a16:creationId xmlns:a16="http://schemas.microsoft.com/office/drawing/2014/main" id="{05F36422-287D-4B49-AF87-0D7A808A8E7E}"/>
              </a:ext>
            </a:extLst>
          </p:cNvPr>
          <p:cNvSpPr/>
          <p:nvPr/>
        </p:nvSpPr>
        <p:spPr>
          <a:xfrm rot="16200000" flipV="1">
            <a:off x="2775263" y="2967242"/>
            <a:ext cx="668209" cy="32094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テキスト ボックス 67">
            <a:extLst>
              <a:ext uri="{FF2B5EF4-FFF2-40B4-BE49-F238E27FC236}">
                <a16:creationId xmlns:a16="http://schemas.microsoft.com/office/drawing/2014/main" id="{57646AB7-92C9-4DF4-9761-308DE8B75FAD}"/>
              </a:ext>
            </a:extLst>
          </p:cNvPr>
          <p:cNvSpPr txBox="1"/>
          <p:nvPr/>
        </p:nvSpPr>
        <p:spPr>
          <a:xfrm>
            <a:off x="1014081" y="1559913"/>
            <a:ext cx="4305987" cy="615553"/>
          </a:xfrm>
          <a:prstGeom prst="rect">
            <a:avLst/>
          </a:prstGeom>
          <a:noFill/>
        </p:spPr>
        <p:txBody>
          <a:bodyPr wrap="none" rtlCol="0">
            <a:spAutoFit/>
          </a:bodyPr>
          <a:lstStyle/>
          <a:p>
            <a:r>
              <a:rPr kumimoji="1" lang="ja-JP" altLang="en-US" b="1" dirty="0"/>
              <a:t>アミノ酸配列から、立体構造は一意に定まる</a:t>
            </a:r>
            <a:endParaRPr kumimoji="1" lang="en-US" altLang="ja-JP" b="1" dirty="0"/>
          </a:p>
          <a:p>
            <a:r>
              <a:rPr kumimoji="1" lang="ja-JP" altLang="en-US" sz="1600" dirty="0"/>
              <a:t>（</a:t>
            </a:r>
            <a:r>
              <a:rPr kumimoji="1" lang="en-US" altLang="ja-JP" sz="1600" dirty="0"/>
              <a:t>Anfinsen</a:t>
            </a:r>
            <a:r>
              <a:rPr kumimoji="1" lang="ja-JP" altLang="en-US" sz="1600" dirty="0"/>
              <a:t>のドグマ）</a:t>
            </a:r>
          </a:p>
        </p:txBody>
      </p:sp>
      <p:sp>
        <p:nvSpPr>
          <p:cNvPr id="69" name="テキスト ボックス 68">
            <a:extLst>
              <a:ext uri="{FF2B5EF4-FFF2-40B4-BE49-F238E27FC236}">
                <a16:creationId xmlns:a16="http://schemas.microsoft.com/office/drawing/2014/main" id="{507A10CD-81E8-4D17-A120-3BCEE4C08421}"/>
              </a:ext>
            </a:extLst>
          </p:cNvPr>
          <p:cNvSpPr txBox="1"/>
          <p:nvPr/>
        </p:nvSpPr>
        <p:spPr>
          <a:xfrm>
            <a:off x="695091" y="3789141"/>
            <a:ext cx="4835779" cy="646331"/>
          </a:xfrm>
          <a:prstGeom prst="rect">
            <a:avLst/>
          </a:prstGeom>
          <a:noFill/>
        </p:spPr>
        <p:txBody>
          <a:bodyPr wrap="square" rtlCol="0">
            <a:spAutoFit/>
          </a:bodyPr>
          <a:lstStyle/>
          <a:p>
            <a:r>
              <a:rPr kumimoji="1" lang="ja-JP" altLang="en-US" b="1" dirty="0"/>
              <a:t>タンパク質構造予測コンペティション</a:t>
            </a:r>
            <a:r>
              <a:rPr kumimoji="1" lang="ja-JP" altLang="en-US" sz="1600" b="1" dirty="0"/>
              <a:t>（</a:t>
            </a:r>
            <a:r>
              <a:rPr kumimoji="1" lang="en-US" altLang="ja-JP" sz="1600" b="1" dirty="0"/>
              <a:t>CASP</a:t>
            </a:r>
            <a:r>
              <a:rPr kumimoji="1" lang="ja-JP" altLang="en-US" sz="1600" b="1" dirty="0"/>
              <a:t>）</a:t>
            </a:r>
            <a:r>
              <a:rPr kumimoji="1" lang="ja-JP" altLang="en-US" b="1" dirty="0"/>
              <a:t>で深層学習がスコアを一気に更新</a:t>
            </a:r>
            <a:endParaRPr kumimoji="1" lang="en-US" altLang="ja-JP" b="1" dirty="0"/>
          </a:p>
        </p:txBody>
      </p:sp>
      <p:pic>
        <p:nvPicPr>
          <p:cNvPr id="70" name="図 69">
            <a:extLst>
              <a:ext uri="{FF2B5EF4-FFF2-40B4-BE49-F238E27FC236}">
                <a16:creationId xmlns:a16="http://schemas.microsoft.com/office/drawing/2014/main" id="{EEB41A47-BBFB-4989-B0D6-2FE7F9A75D00}"/>
              </a:ext>
            </a:extLst>
          </p:cNvPr>
          <p:cNvPicPr>
            <a:picLocks noChangeAspect="1"/>
          </p:cNvPicPr>
          <p:nvPr/>
        </p:nvPicPr>
        <p:blipFill>
          <a:blip r:embed="rId6"/>
          <a:stretch>
            <a:fillRect/>
          </a:stretch>
        </p:blipFill>
        <p:spPr>
          <a:xfrm>
            <a:off x="1145098" y="4698338"/>
            <a:ext cx="3834645" cy="1572804"/>
          </a:xfrm>
          <a:prstGeom prst="rect">
            <a:avLst/>
          </a:prstGeom>
        </p:spPr>
      </p:pic>
      <p:sp>
        <p:nvSpPr>
          <p:cNvPr id="71" name="テキスト ボックス 70">
            <a:extLst>
              <a:ext uri="{FF2B5EF4-FFF2-40B4-BE49-F238E27FC236}">
                <a16:creationId xmlns:a16="http://schemas.microsoft.com/office/drawing/2014/main" id="{6F024CB7-9773-45B5-877E-644851FED7E4}"/>
              </a:ext>
            </a:extLst>
          </p:cNvPr>
          <p:cNvSpPr txBox="1"/>
          <p:nvPr/>
        </p:nvSpPr>
        <p:spPr>
          <a:xfrm>
            <a:off x="3078410" y="4543411"/>
            <a:ext cx="2016224" cy="307777"/>
          </a:xfrm>
          <a:prstGeom prst="rect">
            <a:avLst/>
          </a:prstGeom>
          <a:noFill/>
        </p:spPr>
        <p:txBody>
          <a:bodyPr wrap="square" rtlCol="0">
            <a:spAutoFit/>
          </a:bodyPr>
          <a:lstStyle/>
          <a:p>
            <a:r>
              <a:rPr kumimoji="1" lang="en-US" altLang="ja-JP" sz="1400" dirty="0"/>
              <a:t>CASP14(2020)</a:t>
            </a:r>
            <a:r>
              <a:rPr kumimoji="1" lang="ja-JP" altLang="en-US" sz="1400" dirty="0"/>
              <a:t>のスコア</a:t>
            </a:r>
          </a:p>
        </p:txBody>
      </p:sp>
      <p:sp>
        <p:nvSpPr>
          <p:cNvPr id="72" name="テキスト ボックス 71">
            <a:extLst>
              <a:ext uri="{FF2B5EF4-FFF2-40B4-BE49-F238E27FC236}">
                <a16:creationId xmlns:a16="http://schemas.microsoft.com/office/drawing/2014/main" id="{E970E38E-EEE5-4018-AA5C-F7B36BD8C8CF}"/>
              </a:ext>
            </a:extLst>
          </p:cNvPr>
          <p:cNvSpPr txBox="1"/>
          <p:nvPr/>
        </p:nvSpPr>
        <p:spPr>
          <a:xfrm>
            <a:off x="1735666" y="4780810"/>
            <a:ext cx="1760288" cy="307777"/>
          </a:xfrm>
          <a:prstGeom prst="rect">
            <a:avLst/>
          </a:prstGeom>
          <a:noFill/>
        </p:spPr>
        <p:txBody>
          <a:bodyPr wrap="square" rtlCol="0">
            <a:spAutoFit/>
          </a:bodyPr>
          <a:lstStyle/>
          <a:p>
            <a:r>
              <a:rPr kumimoji="1" lang="en-US" altLang="ja-JP" sz="1400" dirty="0"/>
              <a:t>1</a:t>
            </a:r>
            <a:r>
              <a:rPr kumimoji="1" lang="ja-JP" altLang="en-US" sz="1400" dirty="0"/>
              <a:t>位：</a:t>
            </a:r>
            <a:r>
              <a:rPr kumimoji="1" lang="en-US" altLang="ja-JP" sz="1400" dirty="0"/>
              <a:t>AlphaFold2</a:t>
            </a:r>
          </a:p>
        </p:txBody>
      </p:sp>
      <p:cxnSp>
        <p:nvCxnSpPr>
          <p:cNvPr id="73" name="直線矢印コネクタ 72">
            <a:extLst>
              <a:ext uri="{FF2B5EF4-FFF2-40B4-BE49-F238E27FC236}">
                <a16:creationId xmlns:a16="http://schemas.microsoft.com/office/drawing/2014/main" id="{D040B9A0-32FC-45D8-9548-782CD60924B2}"/>
              </a:ext>
            </a:extLst>
          </p:cNvPr>
          <p:cNvCxnSpPr>
            <a:cxnSpLocks/>
            <a:stCxn id="72" idx="1"/>
          </p:cNvCxnSpPr>
          <p:nvPr/>
        </p:nvCxnSpPr>
        <p:spPr>
          <a:xfrm flipH="1">
            <a:off x="1382816" y="4934699"/>
            <a:ext cx="352850" cy="237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D7E61083-B295-48C5-9020-1E48A292D3FA}"/>
              </a:ext>
            </a:extLst>
          </p:cNvPr>
          <p:cNvSpPr txBox="1"/>
          <p:nvPr/>
        </p:nvSpPr>
        <p:spPr>
          <a:xfrm>
            <a:off x="2791780" y="5007640"/>
            <a:ext cx="2642409" cy="307777"/>
          </a:xfrm>
          <a:prstGeom prst="rect">
            <a:avLst/>
          </a:prstGeom>
          <a:noFill/>
        </p:spPr>
        <p:txBody>
          <a:bodyPr wrap="square" rtlCol="0">
            <a:spAutoFit/>
          </a:bodyPr>
          <a:lstStyle/>
          <a:p>
            <a:r>
              <a:rPr kumimoji="1" lang="ja-JP" altLang="en-US" sz="1400" dirty="0"/>
              <a:t>問題の</a:t>
            </a:r>
            <a:r>
              <a:rPr kumimoji="1" lang="en-US" altLang="ja-JP" sz="1400" dirty="0"/>
              <a:t>90%</a:t>
            </a:r>
            <a:r>
              <a:rPr kumimoji="1" lang="ja-JP" altLang="en-US" sz="1400" dirty="0"/>
              <a:t>を正確に予測できた</a:t>
            </a:r>
          </a:p>
        </p:txBody>
      </p:sp>
      <p:sp>
        <p:nvSpPr>
          <p:cNvPr id="75" name="テキスト ボックス 74">
            <a:extLst>
              <a:ext uri="{FF2B5EF4-FFF2-40B4-BE49-F238E27FC236}">
                <a16:creationId xmlns:a16="http://schemas.microsoft.com/office/drawing/2014/main" id="{C2228DA3-6AFD-4C34-9B19-DBB42C24CDDF}"/>
              </a:ext>
            </a:extLst>
          </p:cNvPr>
          <p:cNvSpPr txBox="1"/>
          <p:nvPr/>
        </p:nvSpPr>
        <p:spPr>
          <a:xfrm>
            <a:off x="1789521" y="5257413"/>
            <a:ext cx="1760288" cy="307777"/>
          </a:xfrm>
          <a:prstGeom prst="rect">
            <a:avLst/>
          </a:prstGeom>
          <a:noFill/>
        </p:spPr>
        <p:txBody>
          <a:bodyPr wrap="square" rtlCol="0">
            <a:spAutoFit/>
          </a:bodyPr>
          <a:lstStyle/>
          <a:p>
            <a:r>
              <a:rPr lang="en-US" altLang="ja-JP" sz="1400" dirty="0"/>
              <a:t>2</a:t>
            </a:r>
            <a:r>
              <a:rPr lang="ja-JP" altLang="en-US" sz="1400" dirty="0"/>
              <a:t>位：</a:t>
            </a:r>
            <a:r>
              <a:rPr lang="en-US" altLang="ja-JP" sz="1400" dirty="0"/>
              <a:t>Baker</a:t>
            </a:r>
            <a:r>
              <a:rPr lang="ja-JP" altLang="en-US" sz="1400" dirty="0"/>
              <a:t>ラボ</a:t>
            </a:r>
            <a:endParaRPr kumimoji="1" lang="ja-JP" altLang="en-US" sz="1400" dirty="0"/>
          </a:p>
        </p:txBody>
      </p:sp>
      <p:cxnSp>
        <p:nvCxnSpPr>
          <p:cNvPr id="76" name="直線矢印コネクタ 75">
            <a:extLst>
              <a:ext uri="{FF2B5EF4-FFF2-40B4-BE49-F238E27FC236}">
                <a16:creationId xmlns:a16="http://schemas.microsoft.com/office/drawing/2014/main" id="{DB829E5A-2328-4125-8A6F-6668AB710D0F}"/>
              </a:ext>
            </a:extLst>
          </p:cNvPr>
          <p:cNvCxnSpPr>
            <a:cxnSpLocks/>
            <a:stCxn id="75" idx="1"/>
          </p:cNvCxnSpPr>
          <p:nvPr/>
        </p:nvCxnSpPr>
        <p:spPr>
          <a:xfrm flipH="1">
            <a:off x="1375742" y="5411302"/>
            <a:ext cx="413779"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吹き出し: 角を丸めた四角形 76">
            <a:extLst>
              <a:ext uri="{FF2B5EF4-FFF2-40B4-BE49-F238E27FC236}">
                <a16:creationId xmlns:a16="http://schemas.microsoft.com/office/drawing/2014/main" id="{030AA1B5-9AFA-4B0A-B3BF-57D056A73AA9}"/>
              </a:ext>
            </a:extLst>
          </p:cNvPr>
          <p:cNvSpPr/>
          <p:nvPr/>
        </p:nvSpPr>
        <p:spPr>
          <a:xfrm>
            <a:off x="10439978" y="3210153"/>
            <a:ext cx="1567803" cy="415989"/>
          </a:xfrm>
          <a:prstGeom prst="wedgeRoundRectCallout">
            <a:avLst>
              <a:gd name="adj1" fmla="val -30521"/>
              <a:gd name="adj2" fmla="val 8994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信頼度スコア</a:t>
            </a:r>
            <a:endParaRPr kumimoji="1" lang="ja-JP" altLang="en-US" sz="1600" dirty="0"/>
          </a:p>
        </p:txBody>
      </p:sp>
      <p:pic>
        <p:nvPicPr>
          <p:cNvPr id="78" name="Picture 2" descr="https://swissmodel.expasy.org/lddt/work_files/2021-12-16/OVi5nf/input_files/model/model.pdb_preprocessed_locallddt.png">
            <a:extLst>
              <a:ext uri="{FF2B5EF4-FFF2-40B4-BE49-F238E27FC236}">
                <a16:creationId xmlns:a16="http://schemas.microsoft.com/office/drawing/2014/main" id="{505FF640-49B7-40E7-92F8-EC4BB121A4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3731" b="86195"/>
          <a:stretch/>
        </p:blipFill>
        <p:spPr bwMode="auto">
          <a:xfrm>
            <a:off x="7250920" y="5623480"/>
            <a:ext cx="1054103" cy="430856"/>
          </a:xfrm>
          <a:prstGeom prst="rect">
            <a:avLst/>
          </a:prstGeom>
          <a:noFill/>
          <a:extLst>
            <a:ext uri="{909E8E84-426E-40DD-AFC4-6F175D3DCCD1}">
              <a14:hiddenFill xmlns:a14="http://schemas.microsoft.com/office/drawing/2010/main">
                <a:solidFill>
                  <a:srgbClr val="FFFFFF"/>
                </a:solidFill>
              </a14:hiddenFill>
            </a:ext>
          </a:extLst>
        </p:spPr>
      </p:pic>
      <p:sp>
        <p:nvSpPr>
          <p:cNvPr id="79" name="二等辺三角形 78">
            <a:extLst>
              <a:ext uri="{FF2B5EF4-FFF2-40B4-BE49-F238E27FC236}">
                <a16:creationId xmlns:a16="http://schemas.microsoft.com/office/drawing/2014/main" id="{D35FBF84-0A08-4C6D-9AE5-F42565C41C21}"/>
              </a:ext>
            </a:extLst>
          </p:cNvPr>
          <p:cNvSpPr/>
          <p:nvPr/>
        </p:nvSpPr>
        <p:spPr>
          <a:xfrm rot="16200000" flipV="1">
            <a:off x="7483020" y="3561357"/>
            <a:ext cx="668209" cy="32094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F5BFB0D5-881A-453D-94DB-753D152FE949}"/>
              </a:ext>
            </a:extLst>
          </p:cNvPr>
          <p:cNvSpPr txBox="1"/>
          <p:nvPr/>
        </p:nvSpPr>
        <p:spPr>
          <a:xfrm>
            <a:off x="7531506" y="2941744"/>
            <a:ext cx="543739" cy="307777"/>
          </a:xfrm>
          <a:prstGeom prst="rect">
            <a:avLst/>
          </a:prstGeom>
          <a:noFill/>
        </p:spPr>
        <p:txBody>
          <a:bodyPr wrap="none" rtlCol="0">
            <a:spAutoFit/>
          </a:bodyPr>
          <a:lstStyle/>
          <a:p>
            <a:r>
              <a:rPr kumimoji="1" lang="ja-JP" altLang="en-US" sz="1400" dirty="0"/>
              <a:t>出力</a:t>
            </a:r>
          </a:p>
        </p:txBody>
      </p:sp>
      <p:sp>
        <p:nvSpPr>
          <p:cNvPr id="81" name="テキスト ボックス 80">
            <a:extLst>
              <a:ext uri="{FF2B5EF4-FFF2-40B4-BE49-F238E27FC236}">
                <a16:creationId xmlns:a16="http://schemas.microsoft.com/office/drawing/2014/main" id="{5AA89009-0E4C-493F-9847-43AF4BC1A33E}"/>
              </a:ext>
            </a:extLst>
          </p:cNvPr>
          <p:cNvSpPr txBox="1"/>
          <p:nvPr/>
        </p:nvSpPr>
        <p:spPr>
          <a:xfrm>
            <a:off x="8619512" y="2035580"/>
            <a:ext cx="2186817" cy="338554"/>
          </a:xfrm>
          <a:prstGeom prst="rect">
            <a:avLst/>
          </a:prstGeom>
          <a:noFill/>
        </p:spPr>
        <p:txBody>
          <a:bodyPr wrap="none" rtlCol="0">
            <a:spAutoFit/>
          </a:bodyPr>
          <a:lstStyle/>
          <a:p>
            <a:r>
              <a:rPr kumimoji="1" lang="en-US" altLang="ja-JP" sz="1600" dirty="0"/>
              <a:t>Fold</a:t>
            </a:r>
            <a:r>
              <a:rPr kumimoji="1" lang="ja-JP" altLang="en-US" sz="1600" dirty="0"/>
              <a:t>の全原子</a:t>
            </a:r>
            <a:r>
              <a:rPr lang="ja-JP" altLang="en-US" sz="1600" dirty="0"/>
              <a:t>位置座標</a:t>
            </a:r>
            <a:endParaRPr kumimoji="1" lang="ja-JP" altLang="en-US" sz="1600" dirty="0"/>
          </a:p>
        </p:txBody>
      </p:sp>
      <p:sp>
        <p:nvSpPr>
          <p:cNvPr id="82" name="フリーフォーム: 図形 81">
            <a:extLst>
              <a:ext uri="{FF2B5EF4-FFF2-40B4-BE49-F238E27FC236}">
                <a16:creationId xmlns:a16="http://schemas.microsoft.com/office/drawing/2014/main" id="{260622B6-6783-4E1C-AA08-2E60AFB49E9E}"/>
              </a:ext>
            </a:extLst>
          </p:cNvPr>
          <p:cNvSpPr/>
          <p:nvPr/>
        </p:nvSpPr>
        <p:spPr>
          <a:xfrm>
            <a:off x="9230530" y="2426819"/>
            <a:ext cx="975494" cy="822251"/>
          </a:xfrm>
          <a:custGeom>
            <a:avLst/>
            <a:gdLst>
              <a:gd name="connsiteX0" fmla="*/ 0 w 1016026"/>
              <a:gd name="connsiteY0" fmla="*/ 989096 h 1455456"/>
              <a:gd name="connsiteX1" fmla="*/ 335280 w 1016026"/>
              <a:gd name="connsiteY1" fmla="*/ 592856 h 1455456"/>
              <a:gd name="connsiteX2" fmla="*/ 172720 w 1016026"/>
              <a:gd name="connsiteY2" fmla="*/ 145816 h 1455456"/>
              <a:gd name="connsiteX3" fmla="*/ 680720 w 1016026"/>
              <a:gd name="connsiteY3" fmla="*/ 13736 h 1455456"/>
              <a:gd name="connsiteX4" fmla="*/ 579120 w 1016026"/>
              <a:gd name="connsiteY4" fmla="*/ 430296 h 1455456"/>
              <a:gd name="connsiteX5" fmla="*/ 1016000 w 1016026"/>
              <a:gd name="connsiteY5" fmla="*/ 653816 h 1455456"/>
              <a:gd name="connsiteX6" fmla="*/ 599440 w 1016026"/>
              <a:gd name="connsiteY6" fmla="*/ 1446296 h 1455456"/>
              <a:gd name="connsiteX7" fmla="*/ 416560 w 1016026"/>
              <a:gd name="connsiteY7" fmla="*/ 1080536 h 1455456"/>
              <a:gd name="connsiteX8" fmla="*/ 558800 w 1016026"/>
              <a:gd name="connsiteY8" fmla="*/ 1009416 h 1455456"/>
              <a:gd name="connsiteX9" fmla="*/ 558800 w 1016026"/>
              <a:gd name="connsiteY9" fmla="*/ 1182136 h 1455456"/>
              <a:gd name="connsiteX10" fmla="*/ 660400 w 1016026"/>
              <a:gd name="connsiteY10" fmla="*/ 1111016 h 1455456"/>
              <a:gd name="connsiteX0" fmla="*/ 0 w 1016228"/>
              <a:gd name="connsiteY0" fmla="*/ 1002166 h 1468526"/>
              <a:gd name="connsiteX1" fmla="*/ 335280 w 1016228"/>
              <a:gd name="connsiteY1" fmla="*/ 605926 h 1468526"/>
              <a:gd name="connsiteX2" fmla="*/ 172720 w 1016228"/>
              <a:gd name="connsiteY2" fmla="*/ 158886 h 1468526"/>
              <a:gd name="connsiteX3" fmla="*/ 680720 w 1016228"/>
              <a:gd name="connsiteY3" fmla="*/ 26806 h 1468526"/>
              <a:gd name="connsiteX4" fmla="*/ 658497 w 1016228"/>
              <a:gd name="connsiteY4" fmla="*/ 639200 h 1468526"/>
              <a:gd name="connsiteX5" fmla="*/ 1016000 w 1016228"/>
              <a:gd name="connsiteY5" fmla="*/ 666886 h 1468526"/>
              <a:gd name="connsiteX6" fmla="*/ 599440 w 1016228"/>
              <a:gd name="connsiteY6" fmla="*/ 1459366 h 1468526"/>
              <a:gd name="connsiteX7" fmla="*/ 416560 w 1016228"/>
              <a:gd name="connsiteY7" fmla="*/ 1093606 h 1468526"/>
              <a:gd name="connsiteX8" fmla="*/ 558800 w 1016228"/>
              <a:gd name="connsiteY8" fmla="*/ 1022486 h 1468526"/>
              <a:gd name="connsiteX9" fmla="*/ 558800 w 1016228"/>
              <a:gd name="connsiteY9" fmla="*/ 1195206 h 1468526"/>
              <a:gd name="connsiteX10" fmla="*/ 660400 w 1016228"/>
              <a:gd name="connsiteY10" fmla="*/ 1124086 h 1468526"/>
              <a:gd name="connsiteX0" fmla="*/ 0 w 1016228"/>
              <a:gd name="connsiteY0" fmla="*/ 1032827 h 1499187"/>
              <a:gd name="connsiteX1" fmla="*/ 335280 w 1016228"/>
              <a:gd name="connsiteY1" fmla="*/ 636587 h 1499187"/>
              <a:gd name="connsiteX2" fmla="*/ 190359 w 1016228"/>
              <a:gd name="connsiteY2" fmla="*/ 91631 h 1499187"/>
              <a:gd name="connsiteX3" fmla="*/ 680720 w 1016228"/>
              <a:gd name="connsiteY3" fmla="*/ 57467 h 1499187"/>
              <a:gd name="connsiteX4" fmla="*/ 658497 w 1016228"/>
              <a:gd name="connsiteY4" fmla="*/ 669861 h 1499187"/>
              <a:gd name="connsiteX5" fmla="*/ 1016000 w 1016228"/>
              <a:gd name="connsiteY5" fmla="*/ 697547 h 1499187"/>
              <a:gd name="connsiteX6" fmla="*/ 599440 w 1016228"/>
              <a:gd name="connsiteY6" fmla="*/ 1490027 h 1499187"/>
              <a:gd name="connsiteX7" fmla="*/ 416560 w 1016228"/>
              <a:gd name="connsiteY7" fmla="*/ 1124267 h 1499187"/>
              <a:gd name="connsiteX8" fmla="*/ 558800 w 1016228"/>
              <a:gd name="connsiteY8" fmla="*/ 1053147 h 1499187"/>
              <a:gd name="connsiteX9" fmla="*/ 558800 w 1016228"/>
              <a:gd name="connsiteY9" fmla="*/ 1225867 h 1499187"/>
              <a:gd name="connsiteX10" fmla="*/ 660400 w 1016228"/>
              <a:gd name="connsiteY10" fmla="*/ 1154747 h 1499187"/>
              <a:gd name="connsiteX0" fmla="*/ 0 w 1016228"/>
              <a:gd name="connsiteY0" fmla="*/ 1032827 h 1499609"/>
              <a:gd name="connsiteX1" fmla="*/ 335280 w 1016228"/>
              <a:gd name="connsiteY1" fmla="*/ 636587 h 1499609"/>
              <a:gd name="connsiteX2" fmla="*/ 190359 w 1016228"/>
              <a:gd name="connsiteY2" fmla="*/ 91631 h 1499609"/>
              <a:gd name="connsiteX3" fmla="*/ 680720 w 1016228"/>
              <a:gd name="connsiteY3" fmla="*/ 57467 h 1499609"/>
              <a:gd name="connsiteX4" fmla="*/ 658497 w 1016228"/>
              <a:gd name="connsiteY4" fmla="*/ 669861 h 1499609"/>
              <a:gd name="connsiteX5" fmla="*/ 1016000 w 1016228"/>
              <a:gd name="connsiteY5" fmla="*/ 697547 h 1499609"/>
              <a:gd name="connsiteX6" fmla="*/ 599440 w 1016228"/>
              <a:gd name="connsiteY6" fmla="*/ 1490027 h 1499609"/>
              <a:gd name="connsiteX7" fmla="*/ 416560 w 1016228"/>
              <a:gd name="connsiteY7" fmla="*/ 1124267 h 1499609"/>
              <a:gd name="connsiteX8" fmla="*/ 505882 w 1016228"/>
              <a:gd name="connsiteY8" fmla="*/ 938910 h 1499609"/>
              <a:gd name="connsiteX9" fmla="*/ 558800 w 1016228"/>
              <a:gd name="connsiteY9" fmla="*/ 1225867 h 1499609"/>
              <a:gd name="connsiteX10" fmla="*/ 660400 w 1016228"/>
              <a:gd name="connsiteY10" fmla="*/ 1154747 h 1499609"/>
              <a:gd name="connsiteX0" fmla="*/ 0 w 1016228"/>
              <a:gd name="connsiteY0" fmla="*/ 1032827 h 1505927"/>
              <a:gd name="connsiteX1" fmla="*/ 335280 w 1016228"/>
              <a:gd name="connsiteY1" fmla="*/ 636587 h 1505927"/>
              <a:gd name="connsiteX2" fmla="*/ 190359 w 1016228"/>
              <a:gd name="connsiteY2" fmla="*/ 91631 h 1505927"/>
              <a:gd name="connsiteX3" fmla="*/ 680720 w 1016228"/>
              <a:gd name="connsiteY3" fmla="*/ 57467 h 1505927"/>
              <a:gd name="connsiteX4" fmla="*/ 658497 w 1016228"/>
              <a:gd name="connsiteY4" fmla="*/ 669861 h 1505927"/>
              <a:gd name="connsiteX5" fmla="*/ 1016000 w 1016228"/>
              <a:gd name="connsiteY5" fmla="*/ 697547 h 1505927"/>
              <a:gd name="connsiteX6" fmla="*/ 599440 w 1016228"/>
              <a:gd name="connsiteY6" fmla="*/ 1490027 h 1505927"/>
              <a:gd name="connsiteX7" fmla="*/ 354823 w 1016228"/>
              <a:gd name="connsiteY7" fmla="*/ 1205863 h 1505927"/>
              <a:gd name="connsiteX8" fmla="*/ 505882 w 1016228"/>
              <a:gd name="connsiteY8" fmla="*/ 938910 h 1505927"/>
              <a:gd name="connsiteX9" fmla="*/ 558800 w 1016228"/>
              <a:gd name="connsiteY9" fmla="*/ 1225867 h 1505927"/>
              <a:gd name="connsiteX10" fmla="*/ 660400 w 1016228"/>
              <a:gd name="connsiteY10" fmla="*/ 1154747 h 1505927"/>
              <a:gd name="connsiteX0" fmla="*/ 0 w 1016165"/>
              <a:gd name="connsiteY0" fmla="*/ 1032827 h 1584881"/>
              <a:gd name="connsiteX1" fmla="*/ 335280 w 1016165"/>
              <a:gd name="connsiteY1" fmla="*/ 636587 h 1584881"/>
              <a:gd name="connsiteX2" fmla="*/ 190359 w 1016165"/>
              <a:gd name="connsiteY2" fmla="*/ 91631 h 1584881"/>
              <a:gd name="connsiteX3" fmla="*/ 680720 w 1016165"/>
              <a:gd name="connsiteY3" fmla="*/ 57467 h 1584881"/>
              <a:gd name="connsiteX4" fmla="*/ 658497 w 1016165"/>
              <a:gd name="connsiteY4" fmla="*/ 669861 h 1584881"/>
              <a:gd name="connsiteX5" fmla="*/ 1016000 w 1016165"/>
              <a:gd name="connsiteY5" fmla="*/ 697547 h 1584881"/>
              <a:gd name="connsiteX6" fmla="*/ 608259 w 1016165"/>
              <a:gd name="connsiteY6" fmla="*/ 1571626 h 1584881"/>
              <a:gd name="connsiteX7" fmla="*/ 354823 w 1016165"/>
              <a:gd name="connsiteY7" fmla="*/ 1205863 h 1584881"/>
              <a:gd name="connsiteX8" fmla="*/ 505882 w 1016165"/>
              <a:gd name="connsiteY8" fmla="*/ 938910 h 1584881"/>
              <a:gd name="connsiteX9" fmla="*/ 558800 w 1016165"/>
              <a:gd name="connsiteY9" fmla="*/ 1225867 h 1584881"/>
              <a:gd name="connsiteX10" fmla="*/ 660400 w 1016165"/>
              <a:gd name="connsiteY10" fmla="*/ 1154747 h 1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165" h="1584881">
                <a:moveTo>
                  <a:pt x="0" y="1032827"/>
                </a:moveTo>
                <a:cubicBezTo>
                  <a:pt x="153246" y="904980"/>
                  <a:pt x="303554" y="793453"/>
                  <a:pt x="335280" y="636587"/>
                </a:cubicBezTo>
                <a:cubicBezTo>
                  <a:pt x="367006" y="479721"/>
                  <a:pt x="132786" y="188151"/>
                  <a:pt x="190359" y="91631"/>
                </a:cubicBezTo>
                <a:cubicBezTo>
                  <a:pt x="247932" y="-4889"/>
                  <a:pt x="602697" y="-38905"/>
                  <a:pt x="680720" y="57467"/>
                </a:cubicBezTo>
                <a:cubicBezTo>
                  <a:pt x="758743" y="153839"/>
                  <a:pt x="602617" y="563181"/>
                  <a:pt x="658497" y="669861"/>
                </a:cubicBezTo>
                <a:cubicBezTo>
                  <a:pt x="714377" y="776541"/>
                  <a:pt x="1024373" y="547253"/>
                  <a:pt x="1016000" y="697547"/>
                </a:cubicBezTo>
                <a:cubicBezTo>
                  <a:pt x="1007627" y="847841"/>
                  <a:pt x="718455" y="1486907"/>
                  <a:pt x="608259" y="1571626"/>
                </a:cubicBezTo>
                <a:cubicBezTo>
                  <a:pt x="498063" y="1656345"/>
                  <a:pt x="371886" y="1311316"/>
                  <a:pt x="354823" y="1205863"/>
                </a:cubicBezTo>
                <a:cubicBezTo>
                  <a:pt x="337760" y="1100410"/>
                  <a:pt x="471886" y="935576"/>
                  <a:pt x="505882" y="938910"/>
                </a:cubicBezTo>
                <a:cubicBezTo>
                  <a:pt x="539878" y="942244"/>
                  <a:pt x="533047" y="1189894"/>
                  <a:pt x="558800" y="1225867"/>
                </a:cubicBezTo>
                <a:cubicBezTo>
                  <a:pt x="584553" y="1261840"/>
                  <a:pt x="618066" y="1198773"/>
                  <a:pt x="660400" y="1154747"/>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12183D09-6205-41B6-B69F-FBDC327CABAA}"/>
              </a:ext>
            </a:extLst>
          </p:cNvPr>
          <p:cNvSpPr txBox="1"/>
          <p:nvPr/>
        </p:nvSpPr>
        <p:spPr>
          <a:xfrm>
            <a:off x="8305023" y="3776778"/>
            <a:ext cx="832279" cy="338554"/>
          </a:xfrm>
          <a:prstGeom prst="rect">
            <a:avLst/>
          </a:prstGeom>
          <a:noFill/>
        </p:spPr>
        <p:txBody>
          <a:bodyPr wrap="none" rtlCol="0">
            <a:spAutoFit/>
          </a:bodyPr>
          <a:lstStyle/>
          <a:p>
            <a:r>
              <a:rPr kumimoji="1" lang="en-US" altLang="ja-JP" sz="1600" dirty="0" err="1"/>
              <a:t>pLDDT</a:t>
            </a:r>
            <a:endParaRPr kumimoji="1" lang="ja-JP" altLang="en-US" sz="1600" dirty="0"/>
          </a:p>
        </p:txBody>
      </p:sp>
      <p:sp>
        <p:nvSpPr>
          <p:cNvPr id="84" name="テキスト ボックス 83">
            <a:extLst>
              <a:ext uri="{FF2B5EF4-FFF2-40B4-BE49-F238E27FC236}">
                <a16:creationId xmlns:a16="http://schemas.microsoft.com/office/drawing/2014/main" id="{013C0C7A-12F4-4431-B881-0F5B7B193C9F}"/>
              </a:ext>
            </a:extLst>
          </p:cNvPr>
          <p:cNvSpPr txBox="1"/>
          <p:nvPr/>
        </p:nvSpPr>
        <p:spPr>
          <a:xfrm>
            <a:off x="10439978" y="3776778"/>
            <a:ext cx="570990" cy="338554"/>
          </a:xfrm>
          <a:prstGeom prst="rect">
            <a:avLst/>
          </a:prstGeom>
          <a:noFill/>
        </p:spPr>
        <p:txBody>
          <a:bodyPr wrap="none" rtlCol="0">
            <a:spAutoFit/>
          </a:bodyPr>
          <a:lstStyle/>
          <a:p>
            <a:r>
              <a:rPr kumimoji="1" lang="en-US" altLang="ja-JP" sz="1600" dirty="0" err="1"/>
              <a:t>pAE</a:t>
            </a:r>
            <a:endParaRPr kumimoji="1" lang="ja-JP" altLang="en-US" sz="1600" dirty="0"/>
          </a:p>
        </p:txBody>
      </p:sp>
      <p:sp>
        <p:nvSpPr>
          <p:cNvPr id="85" name="テキスト ボックス 84">
            <a:extLst>
              <a:ext uri="{FF2B5EF4-FFF2-40B4-BE49-F238E27FC236}">
                <a16:creationId xmlns:a16="http://schemas.microsoft.com/office/drawing/2014/main" id="{5B955F9E-8EEA-49D0-97AB-E6AAF32672DE}"/>
              </a:ext>
            </a:extLst>
          </p:cNvPr>
          <p:cNvSpPr txBox="1"/>
          <p:nvPr/>
        </p:nvSpPr>
        <p:spPr>
          <a:xfrm>
            <a:off x="6007421" y="1531566"/>
            <a:ext cx="5679760" cy="369332"/>
          </a:xfrm>
          <a:prstGeom prst="rect">
            <a:avLst/>
          </a:prstGeom>
          <a:noFill/>
        </p:spPr>
        <p:txBody>
          <a:bodyPr wrap="none" rtlCol="0">
            <a:spAutoFit/>
          </a:bodyPr>
          <a:lstStyle/>
          <a:p>
            <a:r>
              <a:rPr kumimoji="1" lang="en-US" altLang="ja-JP" b="1" dirty="0"/>
              <a:t>AlphaFold2</a:t>
            </a:r>
            <a:r>
              <a:rPr kumimoji="1" lang="ja-JP" altLang="en-US" b="1" dirty="0"/>
              <a:t>は、正確な全原子位置と信頼度スコアを出力</a:t>
            </a:r>
          </a:p>
        </p:txBody>
      </p:sp>
      <p:sp>
        <p:nvSpPr>
          <p:cNvPr id="87" name="テキスト ボックス 86">
            <a:extLst>
              <a:ext uri="{FF2B5EF4-FFF2-40B4-BE49-F238E27FC236}">
                <a16:creationId xmlns:a16="http://schemas.microsoft.com/office/drawing/2014/main" id="{4AA94935-E63B-443D-B901-3844FE91DB6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スコア分析　</a:t>
            </a:r>
            <a:r>
              <a:rPr kumimoji="1" lang="en-US" altLang="ja-JP" sz="1600" b="1" dirty="0">
                <a:solidFill>
                  <a:schemeClr val="bg1"/>
                </a:solidFill>
              </a:rPr>
              <a:t>&gt;</a:t>
            </a:r>
            <a:r>
              <a:rPr kumimoji="1" lang="ja-JP" altLang="en-US" sz="1600" b="1" dirty="0">
                <a:solidFill>
                  <a:schemeClr val="bg1"/>
                </a:solidFill>
              </a:rPr>
              <a:t>　評価方法</a:t>
            </a:r>
          </a:p>
        </p:txBody>
      </p:sp>
    </p:spTree>
    <p:extLst>
      <p:ext uri="{BB962C8B-B14F-4D97-AF65-F5344CB8AC3E}">
        <p14:creationId xmlns:p14="http://schemas.microsoft.com/office/powerpoint/2010/main" val="1506305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タイトル 1">
            <a:extLst>
              <a:ext uri="{FF2B5EF4-FFF2-40B4-BE49-F238E27FC236}">
                <a16:creationId xmlns:a16="http://schemas.microsoft.com/office/drawing/2014/main" id="{BC2A5664-3024-4197-BE5A-CFA2B445C427}"/>
              </a:ext>
            </a:extLst>
          </p:cNvPr>
          <p:cNvSpPr>
            <a:spLocks noGrp="1"/>
          </p:cNvSpPr>
          <p:nvPr>
            <p:ph type="title"/>
          </p:nvPr>
        </p:nvSpPr>
        <p:spPr>
          <a:xfrm>
            <a:off x="517055" y="242906"/>
            <a:ext cx="11400125" cy="518094"/>
          </a:xfrm>
        </p:spPr>
        <p:txBody>
          <a:bodyPr/>
          <a:lstStyle/>
          <a:p>
            <a:r>
              <a:rPr lang="ja-JP" altLang="en-US" dirty="0"/>
              <a:t>結合能とスコアの関係</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9" name="テキスト プレースホルダー 8">
            <a:extLst>
              <a:ext uri="{FF2B5EF4-FFF2-40B4-BE49-F238E27FC236}">
                <a16:creationId xmlns:a16="http://schemas.microsoft.com/office/drawing/2014/main" id="{9DCFA339-CAD6-4C93-B8B1-77605FC2CA27}"/>
              </a:ext>
            </a:extLst>
          </p:cNvPr>
          <p:cNvSpPr>
            <a:spLocks noGrp="1"/>
          </p:cNvSpPr>
          <p:nvPr>
            <p:ph type="body" sz="quarter" idx="11"/>
          </p:nvPr>
        </p:nvSpPr>
        <p:spPr>
          <a:xfrm>
            <a:off x="517055" y="894385"/>
            <a:ext cx="11341887" cy="406259"/>
          </a:xfrm>
        </p:spPr>
        <p:txBody>
          <a:bodyPr/>
          <a:lstStyle/>
          <a:p>
            <a:pPr algn="ctr"/>
            <a:r>
              <a:rPr lang="ja-JP" altLang="en-US" sz="2800" dirty="0"/>
              <a:t>結合能と各スコア間では、期待できる関係は見られなかった</a:t>
            </a:r>
            <a:endParaRPr lang="en-US" altLang="ja-JP" sz="2800" dirty="0"/>
          </a:p>
        </p:txBody>
      </p:sp>
      <p:pic>
        <p:nvPicPr>
          <p:cNvPr id="11" name="図 10">
            <a:extLst>
              <a:ext uri="{FF2B5EF4-FFF2-40B4-BE49-F238E27FC236}">
                <a16:creationId xmlns:a16="http://schemas.microsoft.com/office/drawing/2014/main" id="{ACF15402-F433-45FE-8D69-40B6E96AC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535" y="1847722"/>
            <a:ext cx="4030894" cy="4030894"/>
          </a:xfrm>
          <a:prstGeom prst="rect">
            <a:avLst/>
          </a:prstGeom>
        </p:spPr>
      </p:pic>
      <p:pic>
        <p:nvPicPr>
          <p:cNvPr id="12" name="図 11">
            <a:extLst>
              <a:ext uri="{FF2B5EF4-FFF2-40B4-BE49-F238E27FC236}">
                <a16:creationId xmlns:a16="http://schemas.microsoft.com/office/drawing/2014/main" id="{16A30B31-4A0E-4428-9D4B-3123BE7E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488" y="1847722"/>
            <a:ext cx="4024553" cy="4024553"/>
          </a:xfrm>
          <a:prstGeom prst="rect">
            <a:avLst/>
          </a:prstGeom>
        </p:spPr>
      </p:pic>
      <p:sp>
        <p:nvSpPr>
          <p:cNvPr id="13" name="テキスト ボックス 12">
            <a:extLst>
              <a:ext uri="{FF2B5EF4-FFF2-40B4-BE49-F238E27FC236}">
                <a16:creationId xmlns:a16="http://schemas.microsoft.com/office/drawing/2014/main" id="{274CDD5B-0423-488C-B69C-BC699FFDC581}"/>
              </a:ext>
            </a:extLst>
          </p:cNvPr>
          <p:cNvSpPr txBox="1"/>
          <p:nvPr/>
        </p:nvSpPr>
        <p:spPr>
          <a:xfrm>
            <a:off x="7272737" y="1511215"/>
            <a:ext cx="3233842" cy="338554"/>
          </a:xfrm>
          <a:prstGeom prst="rect">
            <a:avLst/>
          </a:prstGeom>
          <a:noFill/>
        </p:spPr>
        <p:txBody>
          <a:bodyPr vert="horz" wrap="square" rtlCol="0">
            <a:spAutoFit/>
          </a:bodyPr>
          <a:lstStyle/>
          <a:p>
            <a:pPr algn="ctr"/>
            <a:r>
              <a:rPr kumimoji="1" lang="ja-JP" altLang="en-US" sz="1600" b="1" dirty="0">
                <a:solidFill>
                  <a:schemeClr val="accent1"/>
                </a:solidFill>
              </a:rPr>
              <a:t>多少はあるが、明確な関係はない</a:t>
            </a:r>
          </a:p>
        </p:txBody>
      </p:sp>
      <p:sp>
        <p:nvSpPr>
          <p:cNvPr id="14" name="テキスト ボックス 13">
            <a:extLst>
              <a:ext uri="{FF2B5EF4-FFF2-40B4-BE49-F238E27FC236}">
                <a16:creationId xmlns:a16="http://schemas.microsoft.com/office/drawing/2014/main" id="{70116258-1FA4-4B87-86DF-485BC30474CF}"/>
              </a:ext>
            </a:extLst>
          </p:cNvPr>
          <p:cNvSpPr txBox="1"/>
          <p:nvPr/>
        </p:nvSpPr>
        <p:spPr>
          <a:xfrm>
            <a:off x="8543722" y="5917104"/>
            <a:ext cx="3578702" cy="350892"/>
          </a:xfrm>
          <a:prstGeom prst="rect">
            <a:avLst/>
          </a:prstGeom>
          <a:noFill/>
        </p:spPr>
        <p:txBody>
          <a:bodyPr vert="horz" wrap="square" rtlCol="0">
            <a:spAutoFit/>
          </a:bodyPr>
          <a:lstStyle/>
          <a:p>
            <a:pPr algn="ctr"/>
            <a:r>
              <a:rPr kumimoji="1" lang="en-US" altLang="ja-JP" sz="1600" dirty="0"/>
              <a:t>Wet</a:t>
            </a:r>
            <a:r>
              <a:rPr kumimoji="1" lang="ja-JP" altLang="en-US" sz="1600" dirty="0"/>
              <a:t>実験で評価した</a:t>
            </a:r>
            <a:r>
              <a:rPr kumimoji="1" lang="en-US" altLang="ja-JP" sz="1600" dirty="0"/>
              <a:t>300</a:t>
            </a:r>
            <a:r>
              <a:rPr kumimoji="1" lang="ja-JP" altLang="en-US" sz="1600" dirty="0"/>
              <a:t>個のサンプル</a:t>
            </a:r>
            <a:endParaRPr kumimoji="1" lang="ja-JP" altLang="en-US" sz="1600" dirty="0">
              <a:solidFill>
                <a:schemeClr val="accent4"/>
              </a:solidFill>
            </a:endParaRPr>
          </a:p>
        </p:txBody>
      </p:sp>
      <p:sp>
        <p:nvSpPr>
          <p:cNvPr id="15" name="テキスト ボックス 14">
            <a:extLst>
              <a:ext uri="{FF2B5EF4-FFF2-40B4-BE49-F238E27FC236}">
                <a16:creationId xmlns:a16="http://schemas.microsoft.com/office/drawing/2014/main" id="{5EBDCA40-A80A-4C22-BEC9-6FABE4360C2F}"/>
              </a:ext>
            </a:extLst>
          </p:cNvPr>
          <p:cNvSpPr txBox="1"/>
          <p:nvPr/>
        </p:nvSpPr>
        <p:spPr>
          <a:xfrm>
            <a:off x="2484188" y="1511215"/>
            <a:ext cx="2520280" cy="338554"/>
          </a:xfrm>
          <a:prstGeom prst="rect">
            <a:avLst/>
          </a:prstGeom>
          <a:noFill/>
        </p:spPr>
        <p:txBody>
          <a:bodyPr vert="horz" wrap="square" rtlCol="0">
            <a:spAutoFit/>
          </a:bodyPr>
          <a:lstStyle/>
          <a:p>
            <a:pPr algn="ctr"/>
            <a:r>
              <a:rPr kumimoji="1" lang="ja-JP" altLang="en-US" sz="1600" b="1" dirty="0">
                <a:solidFill>
                  <a:schemeClr val="accent1"/>
                </a:solidFill>
              </a:rPr>
              <a:t>ほぼ関係が見られない</a:t>
            </a:r>
          </a:p>
        </p:txBody>
      </p:sp>
      <p:sp>
        <p:nvSpPr>
          <p:cNvPr id="18" name="テキスト ボックス 17">
            <a:extLst>
              <a:ext uri="{FF2B5EF4-FFF2-40B4-BE49-F238E27FC236}">
                <a16:creationId xmlns:a16="http://schemas.microsoft.com/office/drawing/2014/main" id="{C36DD583-E087-4282-AF9A-16F9B0C0E6E5}"/>
              </a:ext>
            </a:extLst>
          </p:cNvPr>
          <p:cNvSpPr txBox="1"/>
          <p:nvPr/>
        </p:nvSpPr>
        <p:spPr>
          <a:xfrm>
            <a:off x="8429079" y="5530868"/>
            <a:ext cx="1257665" cy="369332"/>
          </a:xfrm>
          <a:prstGeom prst="rect">
            <a:avLst/>
          </a:prstGeom>
          <a:solidFill>
            <a:schemeClr val="bg1"/>
          </a:solidFill>
        </p:spPr>
        <p:txBody>
          <a:bodyPr vert="horz" wrap="square" rtlCol="0">
            <a:spAutoFit/>
          </a:bodyPr>
          <a:lstStyle/>
          <a:p>
            <a:pPr algn="ctr"/>
            <a:r>
              <a:rPr kumimoji="1" lang="en-US" altLang="ja-JP" b="1" dirty="0"/>
              <a:t>Affinity</a:t>
            </a:r>
            <a:endParaRPr kumimoji="1" lang="ja-JP" altLang="en-US" b="1" dirty="0">
              <a:solidFill>
                <a:schemeClr val="accent4"/>
              </a:solidFill>
            </a:endParaRPr>
          </a:p>
        </p:txBody>
      </p:sp>
      <p:sp>
        <p:nvSpPr>
          <p:cNvPr id="19" name="テキスト ボックス 18">
            <a:extLst>
              <a:ext uri="{FF2B5EF4-FFF2-40B4-BE49-F238E27FC236}">
                <a16:creationId xmlns:a16="http://schemas.microsoft.com/office/drawing/2014/main" id="{84EE9197-C9F9-4C2A-ADD0-E58AF3E0A812}"/>
              </a:ext>
            </a:extLst>
          </p:cNvPr>
          <p:cNvSpPr txBox="1"/>
          <p:nvPr/>
        </p:nvSpPr>
        <p:spPr>
          <a:xfrm>
            <a:off x="2799842" y="5579142"/>
            <a:ext cx="1888973" cy="369332"/>
          </a:xfrm>
          <a:prstGeom prst="rect">
            <a:avLst/>
          </a:prstGeom>
          <a:solidFill>
            <a:schemeClr val="bg1"/>
          </a:solidFill>
        </p:spPr>
        <p:txBody>
          <a:bodyPr vert="horz" wrap="square" rtlCol="0">
            <a:spAutoFit/>
          </a:bodyPr>
          <a:lstStyle/>
          <a:p>
            <a:pPr algn="ctr"/>
            <a:r>
              <a:rPr kumimoji="1" lang="en-US" altLang="ja-JP" b="1" dirty="0"/>
              <a:t>Rosetta</a:t>
            </a:r>
            <a:r>
              <a:rPr kumimoji="1" lang="ja-JP" altLang="en-US" b="1" dirty="0"/>
              <a:t>スコア</a:t>
            </a:r>
            <a:endParaRPr kumimoji="1" lang="ja-JP" altLang="en-US" b="1" dirty="0">
              <a:solidFill>
                <a:schemeClr val="accent4"/>
              </a:solidFill>
            </a:endParaRPr>
          </a:p>
        </p:txBody>
      </p:sp>
      <p:sp>
        <p:nvSpPr>
          <p:cNvPr id="21" name="テキスト ボックス 20">
            <a:extLst>
              <a:ext uri="{FF2B5EF4-FFF2-40B4-BE49-F238E27FC236}">
                <a16:creationId xmlns:a16="http://schemas.microsoft.com/office/drawing/2014/main" id="{F33C037F-E635-4A3C-BBC9-E438C0607850}"/>
              </a:ext>
            </a:extLst>
          </p:cNvPr>
          <p:cNvSpPr txBox="1"/>
          <p:nvPr/>
        </p:nvSpPr>
        <p:spPr>
          <a:xfrm>
            <a:off x="1424196" y="2401407"/>
            <a:ext cx="461665" cy="2387098"/>
          </a:xfrm>
          <a:prstGeom prst="rect">
            <a:avLst/>
          </a:prstGeom>
          <a:solidFill>
            <a:schemeClr val="bg1"/>
          </a:solidFill>
        </p:spPr>
        <p:txBody>
          <a:bodyPr vert="vert270" wrap="square" rtlCol="0">
            <a:spAutoFit/>
          </a:bodyPr>
          <a:lstStyle/>
          <a:p>
            <a:pPr algn="ctr"/>
            <a:r>
              <a:rPr kumimoji="1" lang="ja-JP" altLang="en-US" b="1" dirty="0"/>
              <a:t>結合能</a:t>
            </a:r>
          </a:p>
        </p:txBody>
      </p:sp>
      <p:sp>
        <p:nvSpPr>
          <p:cNvPr id="22" name="吹き出し: 角を丸めた四角形 21">
            <a:extLst>
              <a:ext uri="{FF2B5EF4-FFF2-40B4-BE49-F238E27FC236}">
                <a16:creationId xmlns:a16="http://schemas.microsoft.com/office/drawing/2014/main" id="{4B500AB0-3EFE-41FF-A481-E3F8972DCEBE}"/>
              </a:ext>
            </a:extLst>
          </p:cNvPr>
          <p:cNvSpPr/>
          <p:nvPr/>
        </p:nvSpPr>
        <p:spPr>
          <a:xfrm>
            <a:off x="8671764" y="2512165"/>
            <a:ext cx="2672826" cy="599421"/>
          </a:xfrm>
          <a:prstGeom prst="wedgeRoundRectCallout">
            <a:avLst>
              <a:gd name="adj1" fmla="val -34310"/>
              <a:gd name="adj2" fmla="val -73479"/>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Affinity</a:t>
            </a:r>
            <a:r>
              <a:rPr kumimoji="1" lang="ja-JP" altLang="en-US" dirty="0"/>
              <a:t>が低い範囲で、</a:t>
            </a:r>
            <a:endParaRPr kumimoji="1" lang="en-US" altLang="ja-JP" dirty="0"/>
          </a:p>
          <a:p>
            <a:pPr algn="ctr"/>
            <a:r>
              <a:rPr kumimoji="1" lang="ja-JP" altLang="en-US" dirty="0"/>
              <a:t>標準偏差が小さくなった</a:t>
            </a:r>
          </a:p>
        </p:txBody>
      </p:sp>
      <p:sp>
        <p:nvSpPr>
          <p:cNvPr id="23" name="テキスト ボックス 22">
            <a:extLst>
              <a:ext uri="{FF2B5EF4-FFF2-40B4-BE49-F238E27FC236}">
                <a16:creationId xmlns:a16="http://schemas.microsoft.com/office/drawing/2014/main" id="{8FF5A2C6-E269-4122-AB09-1649CD8E2F5C}"/>
              </a:ext>
            </a:extLst>
          </p:cNvPr>
          <p:cNvSpPr txBox="1"/>
          <p:nvPr/>
        </p:nvSpPr>
        <p:spPr>
          <a:xfrm>
            <a:off x="1805287" y="4966092"/>
            <a:ext cx="313355" cy="369332"/>
          </a:xfrm>
          <a:prstGeom prst="rect">
            <a:avLst/>
          </a:prstGeom>
          <a:solidFill>
            <a:schemeClr val="bg1"/>
          </a:solidFill>
        </p:spPr>
        <p:txBody>
          <a:bodyPr vert="horz" wrap="square" rtlCol="0">
            <a:spAutoFit/>
          </a:bodyPr>
          <a:lstStyle/>
          <a:p>
            <a:r>
              <a:rPr kumimoji="1" lang="ja-JP" altLang="en-US" dirty="0"/>
              <a:t>無</a:t>
            </a:r>
          </a:p>
        </p:txBody>
      </p:sp>
      <p:sp>
        <p:nvSpPr>
          <p:cNvPr id="24" name="テキスト ボックス 23">
            <a:extLst>
              <a:ext uri="{FF2B5EF4-FFF2-40B4-BE49-F238E27FC236}">
                <a16:creationId xmlns:a16="http://schemas.microsoft.com/office/drawing/2014/main" id="{11304EA4-584F-42D3-BDC1-AB2D575E9218}"/>
              </a:ext>
            </a:extLst>
          </p:cNvPr>
          <p:cNvSpPr txBox="1"/>
          <p:nvPr/>
        </p:nvSpPr>
        <p:spPr>
          <a:xfrm>
            <a:off x="1805287" y="3410290"/>
            <a:ext cx="313355" cy="369332"/>
          </a:xfrm>
          <a:prstGeom prst="rect">
            <a:avLst/>
          </a:prstGeom>
          <a:solidFill>
            <a:schemeClr val="bg1"/>
          </a:solidFill>
        </p:spPr>
        <p:txBody>
          <a:bodyPr vert="horz" wrap="square" rtlCol="0">
            <a:spAutoFit/>
          </a:bodyPr>
          <a:lstStyle/>
          <a:p>
            <a:r>
              <a:rPr kumimoji="1" lang="ja-JP" altLang="en-US" dirty="0"/>
              <a:t>弱</a:t>
            </a:r>
          </a:p>
        </p:txBody>
      </p:sp>
      <p:sp>
        <p:nvSpPr>
          <p:cNvPr id="25" name="テキスト ボックス 24">
            <a:extLst>
              <a:ext uri="{FF2B5EF4-FFF2-40B4-BE49-F238E27FC236}">
                <a16:creationId xmlns:a16="http://schemas.microsoft.com/office/drawing/2014/main" id="{8B4E18A8-DA60-4AF6-BFE4-8238CF4CADB8}"/>
              </a:ext>
            </a:extLst>
          </p:cNvPr>
          <p:cNvSpPr txBox="1"/>
          <p:nvPr/>
        </p:nvSpPr>
        <p:spPr>
          <a:xfrm>
            <a:off x="1795412" y="1971553"/>
            <a:ext cx="325282" cy="369332"/>
          </a:xfrm>
          <a:prstGeom prst="rect">
            <a:avLst/>
          </a:prstGeom>
          <a:solidFill>
            <a:schemeClr val="bg1"/>
          </a:solidFill>
        </p:spPr>
        <p:txBody>
          <a:bodyPr vert="horz" wrap="square" rtlCol="0">
            <a:spAutoFit/>
          </a:bodyPr>
          <a:lstStyle/>
          <a:p>
            <a:r>
              <a:rPr kumimoji="1" lang="ja-JP" altLang="en-US" dirty="0"/>
              <a:t>強</a:t>
            </a:r>
          </a:p>
        </p:txBody>
      </p:sp>
      <p:sp>
        <p:nvSpPr>
          <p:cNvPr id="29" name="テキスト ボックス 28">
            <a:extLst>
              <a:ext uri="{FF2B5EF4-FFF2-40B4-BE49-F238E27FC236}">
                <a16:creationId xmlns:a16="http://schemas.microsoft.com/office/drawing/2014/main" id="{E1A31CA0-CAD1-45C1-B389-4C3E8D7874C3}"/>
              </a:ext>
            </a:extLst>
          </p:cNvPr>
          <p:cNvSpPr txBox="1"/>
          <p:nvPr/>
        </p:nvSpPr>
        <p:spPr>
          <a:xfrm>
            <a:off x="6542758" y="2401407"/>
            <a:ext cx="461665" cy="2387098"/>
          </a:xfrm>
          <a:prstGeom prst="rect">
            <a:avLst/>
          </a:prstGeom>
          <a:solidFill>
            <a:schemeClr val="bg1"/>
          </a:solidFill>
        </p:spPr>
        <p:txBody>
          <a:bodyPr vert="vert270" wrap="square" rtlCol="0">
            <a:spAutoFit/>
          </a:bodyPr>
          <a:lstStyle/>
          <a:p>
            <a:pPr algn="ctr"/>
            <a:r>
              <a:rPr kumimoji="1" lang="ja-JP" altLang="en-US" b="1" dirty="0"/>
              <a:t>結合能</a:t>
            </a:r>
          </a:p>
        </p:txBody>
      </p:sp>
      <p:sp>
        <p:nvSpPr>
          <p:cNvPr id="30" name="テキスト ボックス 29">
            <a:extLst>
              <a:ext uri="{FF2B5EF4-FFF2-40B4-BE49-F238E27FC236}">
                <a16:creationId xmlns:a16="http://schemas.microsoft.com/office/drawing/2014/main" id="{34835CB3-40FC-46E5-BA6A-CB2D87961FD2}"/>
              </a:ext>
            </a:extLst>
          </p:cNvPr>
          <p:cNvSpPr txBox="1"/>
          <p:nvPr/>
        </p:nvSpPr>
        <p:spPr>
          <a:xfrm>
            <a:off x="6919190" y="4966092"/>
            <a:ext cx="313355" cy="369332"/>
          </a:xfrm>
          <a:prstGeom prst="rect">
            <a:avLst/>
          </a:prstGeom>
          <a:solidFill>
            <a:schemeClr val="bg1"/>
          </a:solidFill>
        </p:spPr>
        <p:txBody>
          <a:bodyPr vert="horz" wrap="square" rtlCol="0">
            <a:spAutoFit/>
          </a:bodyPr>
          <a:lstStyle/>
          <a:p>
            <a:r>
              <a:rPr kumimoji="1" lang="ja-JP" altLang="en-US" dirty="0"/>
              <a:t>無</a:t>
            </a:r>
          </a:p>
        </p:txBody>
      </p:sp>
      <p:sp>
        <p:nvSpPr>
          <p:cNvPr id="31" name="テキスト ボックス 30">
            <a:extLst>
              <a:ext uri="{FF2B5EF4-FFF2-40B4-BE49-F238E27FC236}">
                <a16:creationId xmlns:a16="http://schemas.microsoft.com/office/drawing/2014/main" id="{4183D892-BDDD-41E2-BFA9-D889CEEAD373}"/>
              </a:ext>
            </a:extLst>
          </p:cNvPr>
          <p:cNvSpPr txBox="1"/>
          <p:nvPr/>
        </p:nvSpPr>
        <p:spPr>
          <a:xfrm>
            <a:off x="6919190" y="3410290"/>
            <a:ext cx="313355" cy="369332"/>
          </a:xfrm>
          <a:prstGeom prst="rect">
            <a:avLst/>
          </a:prstGeom>
          <a:solidFill>
            <a:schemeClr val="bg1"/>
          </a:solidFill>
        </p:spPr>
        <p:txBody>
          <a:bodyPr vert="horz" wrap="square" rtlCol="0">
            <a:spAutoFit/>
          </a:bodyPr>
          <a:lstStyle/>
          <a:p>
            <a:r>
              <a:rPr kumimoji="1" lang="ja-JP" altLang="en-US" dirty="0"/>
              <a:t>弱</a:t>
            </a:r>
          </a:p>
        </p:txBody>
      </p:sp>
      <p:sp>
        <p:nvSpPr>
          <p:cNvPr id="32" name="テキスト ボックス 31">
            <a:extLst>
              <a:ext uri="{FF2B5EF4-FFF2-40B4-BE49-F238E27FC236}">
                <a16:creationId xmlns:a16="http://schemas.microsoft.com/office/drawing/2014/main" id="{C1112404-3E65-46A4-A11B-EF013C8917AF}"/>
              </a:ext>
            </a:extLst>
          </p:cNvPr>
          <p:cNvSpPr txBox="1"/>
          <p:nvPr/>
        </p:nvSpPr>
        <p:spPr>
          <a:xfrm>
            <a:off x="6909315" y="1971553"/>
            <a:ext cx="325282" cy="369332"/>
          </a:xfrm>
          <a:prstGeom prst="rect">
            <a:avLst/>
          </a:prstGeom>
          <a:solidFill>
            <a:schemeClr val="bg1"/>
          </a:solidFill>
        </p:spPr>
        <p:txBody>
          <a:bodyPr vert="horz" wrap="square" rtlCol="0">
            <a:spAutoFit/>
          </a:bodyPr>
          <a:lstStyle/>
          <a:p>
            <a:r>
              <a:rPr kumimoji="1" lang="ja-JP" altLang="en-US" dirty="0"/>
              <a:t>強</a:t>
            </a:r>
          </a:p>
        </p:txBody>
      </p:sp>
      <p:sp>
        <p:nvSpPr>
          <p:cNvPr id="34" name="テキスト ボックス 33">
            <a:extLst>
              <a:ext uri="{FF2B5EF4-FFF2-40B4-BE49-F238E27FC236}">
                <a16:creationId xmlns:a16="http://schemas.microsoft.com/office/drawing/2014/main" id="{C87D6A7E-57AF-4A07-95AC-42EE0FD3BEE7}"/>
              </a:ext>
            </a:extLst>
          </p:cNvPr>
          <p:cNvSpPr txBox="1"/>
          <p:nvPr/>
        </p:nvSpPr>
        <p:spPr>
          <a:xfrm>
            <a:off x="571984" y="-20412"/>
            <a:ext cx="389677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スコア分析　</a:t>
            </a:r>
            <a:r>
              <a:rPr kumimoji="1" lang="en-US" altLang="ja-JP" sz="1600" b="1" dirty="0">
                <a:solidFill>
                  <a:schemeClr val="bg1"/>
                </a:solidFill>
              </a:rPr>
              <a:t>&gt;</a:t>
            </a:r>
            <a:r>
              <a:rPr kumimoji="1" lang="ja-JP" altLang="en-US" sz="1600" b="1" dirty="0">
                <a:solidFill>
                  <a:schemeClr val="bg1"/>
                </a:solidFill>
              </a:rPr>
              <a:t>　スコアによるスクリーニング</a:t>
            </a:r>
          </a:p>
        </p:txBody>
      </p:sp>
      <p:sp>
        <p:nvSpPr>
          <p:cNvPr id="35" name="テキスト ボックス 34">
            <a:extLst>
              <a:ext uri="{FF2B5EF4-FFF2-40B4-BE49-F238E27FC236}">
                <a16:creationId xmlns:a16="http://schemas.microsoft.com/office/drawing/2014/main" id="{ED235927-ED8D-41F2-BD8F-7885A874EF0C}"/>
              </a:ext>
            </a:extLst>
          </p:cNvPr>
          <p:cNvSpPr txBox="1"/>
          <p:nvPr/>
        </p:nvSpPr>
        <p:spPr>
          <a:xfrm>
            <a:off x="10333073" y="5525435"/>
            <a:ext cx="418303" cy="338554"/>
          </a:xfrm>
          <a:prstGeom prst="rect">
            <a:avLst/>
          </a:prstGeom>
          <a:noFill/>
        </p:spPr>
        <p:txBody>
          <a:bodyPr vert="horz" wrap="square" rtlCol="0">
            <a:spAutoFit/>
          </a:bodyPr>
          <a:lstStyle/>
          <a:p>
            <a:r>
              <a:rPr kumimoji="1" lang="ja-JP" altLang="en-US" sz="1600" dirty="0"/>
              <a:t>弱</a:t>
            </a:r>
          </a:p>
        </p:txBody>
      </p:sp>
      <p:sp>
        <p:nvSpPr>
          <p:cNvPr id="36" name="テキスト ボックス 35">
            <a:extLst>
              <a:ext uri="{FF2B5EF4-FFF2-40B4-BE49-F238E27FC236}">
                <a16:creationId xmlns:a16="http://schemas.microsoft.com/office/drawing/2014/main" id="{E8780BA9-F2A8-414D-BCF7-99F63E6ABF67}"/>
              </a:ext>
            </a:extLst>
          </p:cNvPr>
          <p:cNvSpPr txBox="1"/>
          <p:nvPr/>
        </p:nvSpPr>
        <p:spPr>
          <a:xfrm>
            <a:off x="7172674" y="5525435"/>
            <a:ext cx="418303" cy="338554"/>
          </a:xfrm>
          <a:prstGeom prst="rect">
            <a:avLst/>
          </a:prstGeom>
          <a:noFill/>
        </p:spPr>
        <p:txBody>
          <a:bodyPr vert="horz" wrap="square" rtlCol="0">
            <a:spAutoFit/>
          </a:bodyPr>
          <a:lstStyle/>
          <a:p>
            <a:r>
              <a:rPr kumimoji="1" lang="ja-JP" altLang="en-US" sz="1600" dirty="0"/>
              <a:t>強</a:t>
            </a:r>
          </a:p>
        </p:txBody>
      </p:sp>
      <p:sp>
        <p:nvSpPr>
          <p:cNvPr id="37" name="テキスト ボックス 36">
            <a:extLst>
              <a:ext uri="{FF2B5EF4-FFF2-40B4-BE49-F238E27FC236}">
                <a16:creationId xmlns:a16="http://schemas.microsoft.com/office/drawing/2014/main" id="{E7B1AA9B-2ED2-438D-AB05-8F14FC3188A2}"/>
              </a:ext>
            </a:extLst>
          </p:cNvPr>
          <p:cNvSpPr txBox="1"/>
          <p:nvPr/>
        </p:nvSpPr>
        <p:spPr>
          <a:xfrm>
            <a:off x="5093391" y="5525435"/>
            <a:ext cx="418303" cy="338554"/>
          </a:xfrm>
          <a:prstGeom prst="rect">
            <a:avLst/>
          </a:prstGeom>
          <a:noFill/>
        </p:spPr>
        <p:txBody>
          <a:bodyPr vert="horz" wrap="square" rtlCol="0">
            <a:spAutoFit/>
          </a:bodyPr>
          <a:lstStyle/>
          <a:p>
            <a:r>
              <a:rPr kumimoji="1" lang="ja-JP" altLang="en-US" sz="1600" dirty="0"/>
              <a:t>悪</a:t>
            </a:r>
          </a:p>
        </p:txBody>
      </p:sp>
      <p:sp>
        <p:nvSpPr>
          <p:cNvPr id="38" name="テキスト ボックス 37">
            <a:extLst>
              <a:ext uri="{FF2B5EF4-FFF2-40B4-BE49-F238E27FC236}">
                <a16:creationId xmlns:a16="http://schemas.microsoft.com/office/drawing/2014/main" id="{40BEA139-2385-4DD1-948A-59BD96375118}"/>
              </a:ext>
            </a:extLst>
          </p:cNvPr>
          <p:cNvSpPr txBox="1"/>
          <p:nvPr/>
        </p:nvSpPr>
        <p:spPr>
          <a:xfrm>
            <a:off x="1997817" y="5525435"/>
            <a:ext cx="418303" cy="338554"/>
          </a:xfrm>
          <a:prstGeom prst="rect">
            <a:avLst/>
          </a:prstGeom>
          <a:noFill/>
        </p:spPr>
        <p:txBody>
          <a:bodyPr vert="horz" wrap="square" rtlCol="0">
            <a:spAutoFit/>
          </a:bodyPr>
          <a:lstStyle/>
          <a:p>
            <a:r>
              <a:rPr kumimoji="1" lang="ja-JP" altLang="en-US" sz="1600" dirty="0"/>
              <a:t>良</a:t>
            </a:r>
          </a:p>
        </p:txBody>
      </p:sp>
    </p:spTree>
    <p:extLst>
      <p:ext uri="{BB962C8B-B14F-4D97-AF65-F5344CB8AC3E}">
        <p14:creationId xmlns:p14="http://schemas.microsoft.com/office/powerpoint/2010/main" val="1118215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F947CD71-BA39-440D-A27D-CBA1557C9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53" y="1685058"/>
            <a:ext cx="8034484" cy="4535596"/>
          </a:xfrm>
          <a:prstGeom prst="rect">
            <a:avLst/>
          </a:prstGeom>
        </p:spPr>
      </p:pic>
      <p:sp>
        <p:nvSpPr>
          <p:cNvPr id="45" name="タイトル 1">
            <a:extLst>
              <a:ext uri="{FF2B5EF4-FFF2-40B4-BE49-F238E27FC236}">
                <a16:creationId xmlns:a16="http://schemas.microsoft.com/office/drawing/2014/main" id="{BC2A5664-3024-4197-BE5A-CFA2B445C427}"/>
              </a:ext>
            </a:extLst>
          </p:cNvPr>
          <p:cNvSpPr>
            <a:spLocks noGrp="1"/>
          </p:cNvSpPr>
          <p:nvPr>
            <p:ph type="title"/>
          </p:nvPr>
        </p:nvSpPr>
        <p:spPr>
          <a:xfrm>
            <a:off x="517055" y="242906"/>
            <a:ext cx="11400125" cy="518094"/>
          </a:xfrm>
        </p:spPr>
        <p:txBody>
          <a:bodyPr/>
          <a:lstStyle/>
          <a:p>
            <a:r>
              <a:rPr lang="ja-JP" altLang="en-US" dirty="0"/>
              <a:t>各サンプルの</a:t>
            </a:r>
            <a:r>
              <a:rPr lang="en-US" altLang="ja-JP" dirty="0"/>
              <a:t>Affinity</a:t>
            </a:r>
            <a:r>
              <a:rPr lang="ja-JP" altLang="en-US" dirty="0"/>
              <a:t>と結合能</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9" name="テキスト プレースホルダー 8">
            <a:extLst>
              <a:ext uri="{FF2B5EF4-FFF2-40B4-BE49-F238E27FC236}">
                <a16:creationId xmlns:a16="http://schemas.microsoft.com/office/drawing/2014/main" id="{9DCFA339-CAD6-4C93-B8B1-77605FC2CA27}"/>
              </a:ext>
            </a:extLst>
          </p:cNvPr>
          <p:cNvSpPr>
            <a:spLocks noGrp="1"/>
          </p:cNvSpPr>
          <p:nvPr>
            <p:ph type="body" sz="quarter" idx="11"/>
          </p:nvPr>
        </p:nvSpPr>
        <p:spPr>
          <a:xfrm>
            <a:off x="517055" y="813271"/>
            <a:ext cx="11341887" cy="406259"/>
          </a:xfrm>
        </p:spPr>
        <p:txBody>
          <a:bodyPr/>
          <a:lstStyle/>
          <a:p>
            <a:pPr algn="ctr"/>
            <a:r>
              <a:rPr lang="ja-JP" altLang="en-US" sz="2800" dirty="0"/>
              <a:t>一部のサンプルでは、結合能と</a:t>
            </a:r>
            <a:r>
              <a:rPr lang="en-US" altLang="ja-JP" sz="2800" dirty="0"/>
              <a:t>Affinity</a:t>
            </a:r>
            <a:r>
              <a:rPr lang="ja-JP" altLang="en-US" sz="2800" dirty="0"/>
              <a:t>に関係があるが、全般的には薄い</a:t>
            </a:r>
            <a:endParaRPr lang="en-US" altLang="ja-JP" sz="2800" dirty="0"/>
          </a:p>
        </p:txBody>
      </p:sp>
      <p:sp>
        <p:nvSpPr>
          <p:cNvPr id="7" name="テキスト ボックス 6">
            <a:extLst>
              <a:ext uri="{FF2B5EF4-FFF2-40B4-BE49-F238E27FC236}">
                <a16:creationId xmlns:a16="http://schemas.microsoft.com/office/drawing/2014/main" id="{75401E8F-F5B3-40E2-88AF-38787378CB14}"/>
              </a:ext>
            </a:extLst>
          </p:cNvPr>
          <p:cNvSpPr txBox="1"/>
          <p:nvPr/>
        </p:nvSpPr>
        <p:spPr>
          <a:xfrm>
            <a:off x="7054002" y="5144996"/>
            <a:ext cx="418303" cy="338554"/>
          </a:xfrm>
          <a:prstGeom prst="rect">
            <a:avLst/>
          </a:prstGeom>
          <a:noFill/>
        </p:spPr>
        <p:txBody>
          <a:bodyPr vert="horz" wrap="square" rtlCol="0">
            <a:spAutoFit/>
          </a:bodyPr>
          <a:lstStyle/>
          <a:p>
            <a:r>
              <a:rPr kumimoji="1" lang="ja-JP" altLang="en-US" sz="1600" dirty="0"/>
              <a:t>無</a:t>
            </a:r>
          </a:p>
        </p:txBody>
      </p:sp>
      <p:sp>
        <p:nvSpPr>
          <p:cNvPr id="8" name="テキスト ボックス 7">
            <a:extLst>
              <a:ext uri="{FF2B5EF4-FFF2-40B4-BE49-F238E27FC236}">
                <a16:creationId xmlns:a16="http://schemas.microsoft.com/office/drawing/2014/main" id="{2148E4B4-A4DD-4B67-A14E-BDF9487DAF7F}"/>
              </a:ext>
            </a:extLst>
          </p:cNvPr>
          <p:cNvSpPr txBox="1"/>
          <p:nvPr/>
        </p:nvSpPr>
        <p:spPr>
          <a:xfrm>
            <a:off x="7054002" y="3455006"/>
            <a:ext cx="418303" cy="338554"/>
          </a:xfrm>
          <a:prstGeom prst="rect">
            <a:avLst/>
          </a:prstGeom>
          <a:noFill/>
        </p:spPr>
        <p:txBody>
          <a:bodyPr vert="horz" wrap="square" rtlCol="0">
            <a:spAutoFit/>
          </a:bodyPr>
          <a:lstStyle/>
          <a:p>
            <a:r>
              <a:rPr kumimoji="1" lang="ja-JP" altLang="en-US" sz="1600" dirty="0"/>
              <a:t>弱</a:t>
            </a:r>
          </a:p>
        </p:txBody>
      </p:sp>
      <p:sp>
        <p:nvSpPr>
          <p:cNvPr id="10" name="テキスト ボックス 9">
            <a:extLst>
              <a:ext uri="{FF2B5EF4-FFF2-40B4-BE49-F238E27FC236}">
                <a16:creationId xmlns:a16="http://schemas.microsoft.com/office/drawing/2014/main" id="{CFF78615-04D4-4F3B-A0A2-8218C369AB51}"/>
              </a:ext>
            </a:extLst>
          </p:cNvPr>
          <p:cNvSpPr txBox="1"/>
          <p:nvPr/>
        </p:nvSpPr>
        <p:spPr>
          <a:xfrm>
            <a:off x="7019507" y="1795474"/>
            <a:ext cx="418303" cy="338554"/>
          </a:xfrm>
          <a:prstGeom prst="rect">
            <a:avLst/>
          </a:prstGeom>
          <a:noFill/>
        </p:spPr>
        <p:txBody>
          <a:bodyPr vert="horz" wrap="square" rtlCol="0">
            <a:spAutoFit/>
          </a:bodyPr>
          <a:lstStyle/>
          <a:p>
            <a:r>
              <a:rPr kumimoji="1" lang="ja-JP" altLang="en-US" sz="1600" dirty="0"/>
              <a:t>強</a:t>
            </a:r>
          </a:p>
        </p:txBody>
      </p:sp>
      <p:sp>
        <p:nvSpPr>
          <p:cNvPr id="14" name="テキスト ボックス 13">
            <a:extLst>
              <a:ext uri="{FF2B5EF4-FFF2-40B4-BE49-F238E27FC236}">
                <a16:creationId xmlns:a16="http://schemas.microsoft.com/office/drawing/2014/main" id="{70116258-1FA4-4B87-86DF-485BC30474CF}"/>
              </a:ext>
            </a:extLst>
          </p:cNvPr>
          <p:cNvSpPr txBox="1"/>
          <p:nvPr/>
        </p:nvSpPr>
        <p:spPr>
          <a:xfrm>
            <a:off x="1656540" y="1350809"/>
            <a:ext cx="5048310" cy="338554"/>
          </a:xfrm>
          <a:prstGeom prst="rect">
            <a:avLst/>
          </a:prstGeom>
          <a:noFill/>
        </p:spPr>
        <p:txBody>
          <a:bodyPr vert="horz" wrap="square" rtlCol="0">
            <a:spAutoFit/>
          </a:bodyPr>
          <a:lstStyle/>
          <a:p>
            <a:pPr algn="ctr"/>
            <a:r>
              <a:rPr kumimoji="1" lang="ja-JP" altLang="en-US" sz="1600" b="1" dirty="0"/>
              <a:t>各サンプルの</a:t>
            </a:r>
            <a:r>
              <a:rPr kumimoji="1" lang="en-US" altLang="ja-JP" sz="1600" b="1" dirty="0"/>
              <a:t>Affinity</a:t>
            </a:r>
            <a:r>
              <a:rPr kumimoji="1" lang="ja-JP" altLang="en-US" sz="1600" b="1" dirty="0"/>
              <a:t>と結合能</a:t>
            </a:r>
            <a:endParaRPr kumimoji="1" lang="ja-JP" altLang="en-US" sz="1600" b="1" dirty="0">
              <a:solidFill>
                <a:schemeClr val="accent4"/>
              </a:solidFill>
            </a:endParaRPr>
          </a:p>
        </p:txBody>
      </p:sp>
      <p:sp>
        <p:nvSpPr>
          <p:cNvPr id="16" name="テキスト ボックス 15">
            <a:extLst>
              <a:ext uri="{FF2B5EF4-FFF2-40B4-BE49-F238E27FC236}">
                <a16:creationId xmlns:a16="http://schemas.microsoft.com/office/drawing/2014/main" id="{20D4A0FA-7719-4E50-AB3A-C21377E6CA6A}"/>
              </a:ext>
            </a:extLst>
          </p:cNvPr>
          <p:cNvSpPr txBox="1"/>
          <p:nvPr/>
        </p:nvSpPr>
        <p:spPr>
          <a:xfrm>
            <a:off x="142626" y="2671994"/>
            <a:ext cx="430887" cy="1995662"/>
          </a:xfrm>
          <a:prstGeom prst="rect">
            <a:avLst/>
          </a:prstGeom>
          <a:solidFill>
            <a:schemeClr val="bg1"/>
          </a:solidFill>
        </p:spPr>
        <p:txBody>
          <a:bodyPr vert="vert270" wrap="square" rtlCol="0">
            <a:spAutoFit/>
          </a:bodyPr>
          <a:lstStyle/>
          <a:p>
            <a:pPr algn="ctr"/>
            <a:r>
              <a:rPr kumimoji="1" lang="en-US" altLang="ja-JP" sz="1600" b="1" dirty="0"/>
              <a:t>Affinity</a:t>
            </a:r>
            <a:endParaRPr kumimoji="1" lang="ja-JP" altLang="en-US" sz="1600" b="1" dirty="0">
              <a:solidFill>
                <a:schemeClr val="accent4"/>
              </a:solidFill>
            </a:endParaRPr>
          </a:p>
        </p:txBody>
      </p:sp>
      <p:sp>
        <p:nvSpPr>
          <p:cNvPr id="17" name="テキスト ボックス 16">
            <a:extLst>
              <a:ext uri="{FF2B5EF4-FFF2-40B4-BE49-F238E27FC236}">
                <a16:creationId xmlns:a16="http://schemas.microsoft.com/office/drawing/2014/main" id="{3DABD5BD-00C2-4627-A9E2-7A3BBED274EA}"/>
              </a:ext>
            </a:extLst>
          </p:cNvPr>
          <p:cNvSpPr txBox="1"/>
          <p:nvPr/>
        </p:nvSpPr>
        <p:spPr>
          <a:xfrm>
            <a:off x="7805367" y="1820642"/>
            <a:ext cx="430887" cy="3698366"/>
          </a:xfrm>
          <a:prstGeom prst="rect">
            <a:avLst/>
          </a:prstGeom>
          <a:solidFill>
            <a:schemeClr val="bg1"/>
          </a:solidFill>
        </p:spPr>
        <p:txBody>
          <a:bodyPr vert="vert" wrap="square" rtlCol="0">
            <a:spAutoFit/>
          </a:bodyPr>
          <a:lstStyle/>
          <a:p>
            <a:pPr algn="ctr"/>
            <a:r>
              <a:rPr kumimoji="1" lang="ja-JP" altLang="en-US" sz="1600" b="1" dirty="0"/>
              <a:t>結合能</a:t>
            </a:r>
          </a:p>
        </p:txBody>
      </p:sp>
      <p:sp>
        <p:nvSpPr>
          <p:cNvPr id="30" name="吹き出し: 角を丸めた四角形 29">
            <a:extLst>
              <a:ext uri="{FF2B5EF4-FFF2-40B4-BE49-F238E27FC236}">
                <a16:creationId xmlns:a16="http://schemas.microsoft.com/office/drawing/2014/main" id="{9B24E9AA-5C9B-457B-9A36-966F7BCE578F}"/>
              </a:ext>
            </a:extLst>
          </p:cNvPr>
          <p:cNvSpPr/>
          <p:nvPr/>
        </p:nvSpPr>
        <p:spPr>
          <a:xfrm>
            <a:off x="52257" y="2133631"/>
            <a:ext cx="1567803" cy="514870"/>
          </a:xfrm>
          <a:prstGeom prst="wedgeRoundRectCallout">
            <a:avLst>
              <a:gd name="adj1" fmla="val 35314"/>
              <a:gd name="adj2" fmla="val 78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Affinity</a:t>
            </a:r>
            <a:r>
              <a:rPr lang="ja-JP" altLang="en-US" sz="1400" dirty="0"/>
              <a:t>が高ければ、結合能も弱い</a:t>
            </a:r>
            <a:endParaRPr kumimoji="1" lang="ja-JP" altLang="en-US" sz="1400" dirty="0"/>
          </a:p>
        </p:txBody>
      </p:sp>
      <p:sp>
        <p:nvSpPr>
          <p:cNvPr id="31" name="吹き出し: 角を丸めた四角形 30">
            <a:extLst>
              <a:ext uri="{FF2B5EF4-FFF2-40B4-BE49-F238E27FC236}">
                <a16:creationId xmlns:a16="http://schemas.microsoft.com/office/drawing/2014/main" id="{23DBF184-72B6-4A24-94BF-59E74326A360}"/>
              </a:ext>
            </a:extLst>
          </p:cNvPr>
          <p:cNvSpPr/>
          <p:nvPr/>
        </p:nvSpPr>
        <p:spPr>
          <a:xfrm>
            <a:off x="2076780" y="2671994"/>
            <a:ext cx="1567803" cy="514870"/>
          </a:xfrm>
          <a:prstGeom prst="wedgeRoundRectCallout">
            <a:avLst>
              <a:gd name="adj1" fmla="val -18713"/>
              <a:gd name="adj2" fmla="val 96328"/>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Affinity</a:t>
            </a:r>
            <a:r>
              <a:rPr lang="ja-JP" altLang="en-US" sz="1400" dirty="0"/>
              <a:t>が低ければ、結合能も強い</a:t>
            </a:r>
            <a:endParaRPr kumimoji="1" lang="ja-JP" altLang="en-US" sz="1400" dirty="0"/>
          </a:p>
        </p:txBody>
      </p:sp>
      <p:sp>
        <p:nvSpPr>
          <p:cNvPr id="32" name="右中かっこ 31">
            <a:extLst>
              <a:ext uri="{FF2B5EF4-FFF2-40B4-BE49-F238E27FC236}">
                <a16:creationId xmlns:a16="http://schemas.microsoft.com/office/drawing/2014/main" id="{105C533E-223B-47A0-98A2-CB25787955CF}"/>
              </a:ext>
            </a:extLst>
          </p:cNvPr>
          <p:cNvSpPr/>
          <p:nvPr/>
        </p:nvSpPr>
        <p:spPr>
          <a:xfrm rot="5400000">
            <a:off x="1472811" y="5113559"/>
            <a:ext cx="88844" cy="5928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右中かっこ 32">
            <a:extLst>
              <a:ext uri="{FF2B5EF4-FFF2-40B4-BE49-F238E27FC236}">
                <a16:creationId xmlns:a16="http://schemas.microsoft.com/office/drawing/2014/main" id="{CD1427C2-60C7-4A47-A49A-BF74E859C365}"/>
              </a:ext>
            </a:extLst>
          </p:cNvPr>
          <p:cNvSpPr/>
          <p:nvPr/>
        </p:nvSpPr>
        <p:spPr>
          <a:xfrm rot="5400000">
            <a:off x="2055470" y="5136521"/>
            <a:ext cx="89512" cy="5462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右中かっこ 33">
            <a:extLst>
              <a:ext uri="{FF2B5EF4-FFF2-40B4-BE49-F238E27FC236}">
                <a16:creationId xmlns:a16="http://schemas.microsoft.com/office/drawing/2014/main" id="{91012AA6-7BBE-4469-933A-5D8E56C020B9}"/>
              </a:ext>
            </a:extLst>
          </p:cNvPr>
          <p:cNvSpPr/>
          <p:nvPr/>
        </p:nvSpPr>
        <p:spPr>
          <a:xfrm rot="5400000">
            <a:off x="2628544" y="5118514"/>
            <a:ext cx="89510" cy="5822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AEB3E93D-252C-4B21-A92F-FE1F847E2646}"/>
              </a:ext>
            </a:extLst>
          </p:cNvPr>
          <p:cNvSpPr txBox="1"/>
          <p:nvPr/>
        </p:nvSpPr>
        <p:spPr>
          <a:xfrm>
            <a:off x="1220816" y="5521050"/>
            <a:ext cx="612485" cy="415498"/>
          </a:xfrm>
          <a:prstGeom prst="rect">
            <a:avLst/>
          </a:prstGeom>
          <a:noFill/>
        </p:spPr>
        <p:txBody>
          <a:bodyPr vert="horz" wrap="square" rtlCol="0">
            <a:spAutoFit/>
          </a:bodyPr>
          <a:lstStyle/>
          <a:p>
            <a:r>
              <a:rPr kumimoji="1" lang="ja-JP" altLang="en-US" sz="1050" dirty="0"/>
              <a:t>結合部</a:t>
            </a:r>
            <a:endParaRPr kumimoji="1" lang="en-US" altLang="ja-JP" sz="1050" dirty="0"/>
          </a:p>
          <a:p>
            <a:r>
              <a:rPr kumimoji="1" lang="ja-JP" altLang="en-US" sz="1050" dirty="0"/>
              <a:t>⇒</a:t>
            </a:r>
            <a:r>
              <a:rPr kumimoji="1" lang="en-US" altLang="ja-JP" sz="1050" dirty="0"/>
              <a:t>ALA</a:t>
            </a:r>
          </a:p>
        </p:txBody>
      </p:sp>
      <p:sp>
        <p:nvSpPr>
          <p:cNvPr id="36" name="テキスト ボックス 35">
            <a:extLst>
              <a:ext uri="{FF2B5EF4-FFF2-40B4-BE49-F238E27FC236}">
                <a16:creationId xmlns:a16="http://schemas.microsoft.com/office/drawing/2014/main" id="{3E6B6640-61DC-4642-B717-88367D821D75}"/>
              </a:ext>
            </a:extLst>
          </p:cNvPr>
          <p:cNvSpPr txBox="1"/>
          <p:nvPr/>
        </p:nvSpPr>
        <p:spPr>
          <a:xfrm>
            <a:off x="1630735" y="5871806"/>
            <a:ext cx="938981" cy="415498"/>
          </a:xfrm>
          <a:prstGeom prst="rect">
            <a:avLst/>
          </a:prstGeom>
          <a:noFill/>
        </p:spPr>
        <p:txBody>
          <a:bodyPr vert="horz" wrap="square" rtlCol="0">
            <a:spAutoFit/>
          </a:bodyPr>
          <a:lstStyle/>
          <a:p>
            <a:r>
              <a:rPr kumimoji="1" lang="ja-JP" altLang="en-US" sz="1050" dirty="0"/>
              <a:t>結合部</a:t>
            </a:r>
            <a:endParaRPr kumimoji="1" lang="en-US" altLang="ja-JP" sz="1050" dirty="0"/>
          </a:p>
          <a:p>
            <a:r>
              <a:rPr kumimoji="1" lang="ja-JP" altLang="en-US" sz="1050" dirty="0"/>
              <a:t>⇒</a:t>
            </a:r>
            <a:r>
              <a:rPr kumimoji="1" lang="en-US" altLang="ja-JP" sz="1050" dirty="0"/>
              <a:t>PHE</a:t>
            </a:r>
            <a:r>
              <a:rPr lang="ja-JP" altLang="en-US" sz="1050" dirty="0"/>
              <a:t>・</a:t>
            </a:r>
            <a:r>
              <a:rPr lang="en-US" altLang="ja-JP" sz="1050" dirty="0"/>
              <a:t>TRP</a:t>
            </a:r>
            <a:endParaRPr kumimoji="1" lang="en-US" altLang="ja-JP" sz="1050" dirty="0"/>
          </a:p>
        </p:txBody>
      </p:sp>
      <p:sp>
        <p:nvSpPr>
          <p:cNvPr id="37" name="テキスト ボックス 36">
            <a:extLst>
              <a:ext uri="{FF2B5EF4-FFF2-40B4-BE49-F238E27FC236}">
                <a16:creationId xmlns:a16="http://schemas.microsoft.com/office/drawing/2014/main" id="{91F6D2DC-E0E6-41E1-A44A-C482A329FE2E}"/>
              </a:ext>
            </a:extLst>
          </p:cNvPr>
          <p:cNvSpPr txBox="1"/>
          <p:nvPr/>
        </p:nvSpPr>
        <p:spPr>
          <a:xfrm>
            <a:off x="2243220" y="5521050"/>
            <a:ext cx="915034" cy="415498"/>
          </a:xfrm>
          <a:prstGeom prst="rect">
            <a:avLst/>
          </a:prstGeom>
          <a:noFill/>
        </p:spPr>
        <p:txBody>
          <a:bodyPr vert="horz" wrap="square" rtlCol="0">
            <a:spAutoFit/>
          </a:bodyPr>
          <a:lstStyle/>
          <a:p>
            <a:r>
              <a:rPr kumimoji="1" lang="ja-JP" altLang="en-US" sz="1050" dirty="0"/>
              <a:t>結合部以外</a:t>
            </a:r>
            <a:endParaRPr kumimoji="1" lang="en-US" altLang="ja-JP" sz="1050" dirty="0"/>
          </a:p>
          <a:p>
            <a:r>
              <a:rPr lang="ja-JP" altLang="en-US" sz="1050" dirty="0"/>
              <a:t>⇒</a:t>
            </a:r>
            <a:r>
              <a:rPr kumimoji="1" lang="en-US" altLang="ja-JP" sz="1050" dirty="0"/>
              <a:t>ALA</a:t>
            </a:r>
          </a:p>
        </p:txBody>
      </p:sp>
      <p:sp>
        <p:nvSpPr>
          <p:cNvPr id="38" name="正方形/長方形 37">
            <a:extLst>
              <a:ext uri="{FF2B5EF4-FFF2-40B4-BE49-F238E27FC236}">
                <a16:creationId xmlns:a16="http://schemas.microsoft.com/office/drawing/2014/main" id="{E0ACE330-6951-4854-B2DE-6619DD36F1B3}"/>
              </a:ext>
            </a:extLst>
          </p:cNvPr>
          <p:cNvSpPr/>
          <p:nvPr/>
        </p:nvSpPr>
        <p:spPr>
          <a:xfrm>
            <a:off x="8220152" y="1418870"/>
            <a:ext cx="3898777" cy="232629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D8AC5B99-F3EF-42D8-918B-0B6D65189198}"/>
              </a:ext>
            </a:extLst>
          </p:cNvPr>
          <p:cNvSpPr txBox="1"/>
          <p:nvPr/>
        </p:nvSpPr>
        <p:spPr>
          <a:xfrm>
            <a:off x="8346095" y="1493786"/>
            <a:ext cx="3636404" cy="307777"/>
          </a:xfrm>
          <a:prstGeom prst="rect">
            <a:avLst/>
          </a:prstGeom>
          <a:noFill/>
        </p:spPr>
        <p:txBody>
          <a:bodyPr vert="horz" wrap="square" rtlCol="0">
            <a:spAutoFit/>
          </a:bodyPr>
          <a:lstStyle/>
          <a:p>
            <a:pPr algn="ctr"/>
            <a:r>
              <a:rPr kumimoji="1" lang="ja-JP" altLang="en-US" sz="1400" dirty="0"/>
              <a:t>特定の位置と残基を決め</a:t>
            </a:r>
            <a:r>
              <a:rPr lang="ja-JP" altLang="en-US" sz="1400" dirty="0"/>
              <a:t>て、変異させたサンプル</a:t>
            </a:r>
            <a:endParaRPr kumimoji="1" lang="ja-JP" altLang="en-US" sz="1400" dirty="0"/>
          </a:p>
        </p:txBody>
      </p:sp>
      <p:sp>
        <p:nvSpPr>
          <p:cNvPr id="40" name="テキスト ボックス 39">
            <a:extLst>
              <a:ext uri="{FF2B5EF4-FFF2-40B4-BE49-F238E27FC236}">
                <a16:creationId xmlns:a16="http://schemas.microsoft.com/office/drawing/2014/main" id="{1D69232A-019D-4B9B-B5C0-807DC2EEDFC3}"/>
              </a:ext>
            </a:extLst>
          </p:cNvPr>
          <p:cNvSpPr txBox="1"/>
          <p:nvPr/>
        </p:nvSpPr>
        <p:spPr>
          <a:xfrm>
            <a:off x="8346094" y="2543097"/>
            <a:ext cx="3636405" cy="307777"/>
          </a:xfrm>
          <a:prstGeom prst="rect">
            <a:avLst/>
          </a:prstGeom>
          <a:noFill/>
        </p:spPr>
        <p:txBody>
          <a:bodyPr vert="horz" wrap="square" rtlCol="0">
            <a:spAutoFit/>
          </a:bodyPr>
          <a:lstStyle/>
          <a:p>
            <a:pPr algn="ctr"/>
            <a:r>
              <a:rPr kumimoji="1" lang="ja-JP" altLang="en-US" sz="1400" dirty="0">
                <a:solidFill>
                  <a:schemeClr val="accent4"/>
                </a:solidFill>
              </a:rPr>
              <a:t>結合能の強さ・</a:t>
            </a:r>
            <a:r>
              <a:rPr kumimoji="1" lang="en-US" altLang="ja-JP" sz="1400" dirty="0">
                <a:solidFill>
                  <a:schemeClr val="accent4"/>
                </a:solidFill>
              </a:rPr>
              <a:t>Affinity</a:t>
            </a:r>
            <a:r>
              <a:rPr kumimoji="1" lang="ja-JP" altLang="en-US" sz="1400" dirty="0">
                <a:solidFill>
                  <a:schemeClr val="accent4"/>
                </a:solidFill>
              </a:rPr>
              <a:t>は、</a:t>
            </a:r>
            <a:r>
              <a:rPr lang="ja-JP" altLang="en-US" sz="1400" dirty="0">
                <a:solidFill>
                  <a:schemeClr val="accent4"/>
                </a:solidFill>
              </a:rPr>
              <a:t>期待通り現れている</a:t>
            </a:r>
            <a:endParaRPr kumimoji="1" lang="ja-JP" altLang="en-US" sz="1400" dirty="0">
              <a:solidFill>
                <a:schemeClr val="accent4"/>
              </a:solidFill>
            </a:endParaRPr>
          </a:p>
        </p:txBody>
      </p:sp>
      <p:sp>
        <p:nvSpPr>
          <p:cNvPr id="41" name="テキスト ボックス 40">
            <a:extLst>
              <a:ext uri="{FF2B5EF4-FFF2-40B4-BE49-F238E27FC236}">
                <a16:creationId xmlns:a16="http://schemas.microsoft.com/office/drawing/2014/main" id="{04E17243-3C64-4145-9FBE-7F1CA68574FD}"/>
              </a:ext>
            </a:extLst>
          </p:cNvPr>
          <p:cNvSpPr txBox="1"/>
          <p:nvPr/>
        </p:nvSpPr>
        <p:spPr>
          <a:xfrm>
            <a:off x="9616211" y="1775758"/>
            <a:ext cx="1096170" cy="276999"/>
          </a:xfrm>
          <a:prstGeom prst="rect">
            <a:avLst/>
          </a:prstGeom>
          <a:noFill/>
        </p:spPr>
        <p:txBody>
          <a:bodyPr vert="horz" wrap="square" rtlCol="0">
            <a:spAutoFit/>
          </a:bodyPr>
          <a:lstStyle/>
          <a:p>
            <a:pPr algn="ctr"/>
            <a:r>
              <a:rPr kumimoji="1" lang="ja-JP" altLang="en-US" sz="1200" dirty="0"/>
              <a:t>（</a:t>
            </a:r>
            <a:r>
              <a:rPr kumimoji="1" lang="en-US" altLang="ja-JP" sz="1200" dirty="0"/>
              <a:t>No.2-88</a:t>
            </a:r>
            <a:r>
              <a:rPr kumimoji="1" lang="ja-JP" altLang="en-US" sz="1200" dirty="0"/>
              <a:t>）</a:t>
            </a:r>
          </a:p>
        </p:txBody>
      </p:sp>
      <p:sp>
        <p:nvSpPr>
          <p:cNvPr id="42" name="テキスト ボックス 41">
            <a:extLst>
              <a:ext uri="{FF2B5EF4-FFF2-40B4-BE49-F238E27FC236}">
                <a16:creationId xmlns:a16="http://schemas.microsoft.com/office/drawing/2014/main" id="{CC59DDA4-B760-4132-AB8E-BB975EA37550}"/>
              </a:ext>
            </a:extLst>
          </p:cNvPr>
          <p:cNvSpPr txBox="1"/>
          <p:nvPr/>
        </p:nvSpPr>
        <p:spPr>
          <a:xfrm>
            <a:off x="8632715" y="2917683"/>
            <a:ext cx="3063298" cy="738664"/>
          </a:xfrm>
          <a:prstGeom prst="rect">
            <a:avLst/>
          </a:prstGeom>
          <a:noFill/>
        </p:spPr>
        <p:txBody>
          <a:bodyPr vert="horz" wrap="square" rtlCol="0">
            <a:spAutoFit/>
          </a:bodyPr>
          <a:lstStyle/>
          <a:p>
            <a:pPr algn="ctr"/>
            <a:r>
              <a:rPr kumimoji="1" lang="ja-JP" altLang="en-US" sz="1400" dirty="0"/>
              <a:t>特定の変異ケースに限定すれば、</a:t>
            </a:r>
            <a:endParaRPr kumimoji="1" lang="en-US" altLang="ja-JP" sz="1400" dirty="0"/>
          </a:p>
          <a:p>
            <a:pPr algn="ctr"/>
            <a:r>
              <a:rPr kumimoji="1" lang="ja-JP" altLang="en-US" sz="1400" dirty="0"/>
              <a:t>配列の変異⇒スコアデータ⇒結合能</a:t>
            </a:r>
            <a:endParaRPr kumimoji="1" lang="en-US" altLang="ja-JP" sz="1400" dirty="0"/>
          </a:p>
          <a:p>
            <a:pPr algn="ctr"/>
            <a:r>
              <a:rPr lang="ja-JP" altLang="en-US" sz="1400" dirty="0"/>
              <a:t>という関係がよく成立していそう</a:t>
            </a:r>
            <a:endParaRPr kumimoji="1" lang="ja-JP" altLang="en-US" sz="1400" dirty="0"/>
          </a:p>
        </p:txBody>
      </p:sp>
      <p:sp>
        <p:nvSpPr>
          <p:cNvPr id="43" name="矢印: 右 42">
            <a:extLst>
              <a:ext uri="{FF2B5EF4-FFF2-40B4-BE49-F238E27FC236}">
                <a16:creationId xmlns:a16="http://schemas.microsoft.com/office/drawing/2014/main" id="{B821FDCA-4C58-4118-8EEE-650B08704FF5}"/>
              </a:ext>
            </a:extLst>
          </p:cNvPr>
          <p:cNvSpPr/>
          <p:nvPr/>
        </p:nvSpPr>
        <p:spPr>
          <a:xfrm rot="5400000">
            <a:off x="8617664" y="2120833"/>
            <a:ext cx="348497" cy="31839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E50BC208-699F-45D0-8019-C83968D35979}"/>
              </a:ext>
            </a:extLst>
          </p:cNvPr>
          <p:cNvSpPr txBox="1"/>
          <p:nvPr/>
        </p:nvSpPr>
        <p:spPr>
          <a:xfrm>
            <a:off x="9105566" y="2021648"/>
            <a:ext cx="2712622" cy="276999"/>
          </a:xfrm>
          <a:prstGeom prst="rect">
            <a:avLst/>
          </a:prstGeom>
          <a:noFill/>
        </p:spPr>
        <p:txBody>
          <a:bodyPr vert="horz" wrap="square" rtlCol="0">
            <a:spAutoFit/>
          </a:bodyPr>
          <a:lstStyle/>
          <a:p>
            <a:pPr algn="ctr"/>
            <a:r>
              <a:rPr kumimoji="1" lang="en-US" altLang="ja-JP" sz="1200" dirty="0"/>
              <a:t>No.2-32</a:t>
            </a:r>
            <a:r>
              <a:rPr lang="ja-JP" altLang="en-US" sz="1200" dirty="0"/>
              <a:t>：結合能弱いと想定し、弱かった</a:t>
            </a:r>
            <a:endParaRPr kumimoji="1" lang="ja-JP" altLang="en-US" sz="1200" dirty="0"/>
          </a:p>
        </p:txBody>
      </p:sp>
      <p:sp>
        <p:nvSpPr>
          <p:cNvPr id="46" name="テキスト ボックス 45">
            <a:extLst>
              <a:ext uri="{FF2B5EF4-FFF2-40B4-BE49-F238E27FC236}">
                <a16:creationId xmlns:a16="http://schemas.microsoft.com/office/drawing/2014/main" id="{D4DC9CA8-7435-4B44-AC58-EF32DCC42267}"/>
              </a:ext>
            </a:extLst>
          </p:cNvPr>
          <p:cNvSpPr txBox="1"/>
          <p:nvPr/>
        </p:nvSpPr>
        <p:spPr>
          <a:xfrm>
            <a:off x="9081884" y="2226956"/>
            <a:ext cx="2808312" cy="276999"/>
          </a:xfrm>
          <a:prstGeom prst="rect">
            <a:avLst/>
          </a:prstGeom>
          <a:noFill/>
        </p:spPr>
        <p:txBody>
          <a:bodyPr vert="horz" wrap="square" rtlCol="0">
            <a:spAutoFit/>
          </a:bodyPr>
          <a:lstStyle/>
          <a:p>
            <a:pPr algn="ctr"/>
            <a:r>
              <a:rPr kumimoji="1" lang="en-US" altLang="ja-JP" sz="1200" dirty="0"/>
              <a:t>No.33-58</a:t>
            </a:r>
            <a:r>
              <a:rPr lang="ja-JP" altLang="en-US" sz="1200" dirty="0"/>
              <a:t>：結合能強いと想定し、強かった</a:t>
            </a:r>
            <a:endParaRPr kumimoji="1" lang="ja-JP" altLang="en-US" sz="1200" dirty="0"/>
          </a:p>
        </p:txBody>
      </p:sp>
      <p:sp>
        <p:nvSpPr>
          <p:cNvPr id="47" name="正方形/長方形 46">
            <a:extLst>
              <a:ext uri="{FF2B5EF4-FFF2-40B4-BE49-F238E27FC236}">
                <a16:creationId xmlns:a16="http://schemas.microsoft.com/office/drawing/2014/main" id="{08C38D0F-F480-4E71-9CAD-9BB73C3ED325}"/>
              </a:ext>
            </a:extLst>
          </p:cNvPr>
          <p:cNvSpPr/>
          <p:nvPr/>
        </p:nvSpPr>
        <p:spPr>
          <a:xfrm>
            <a:off x="8221078" y="3820081"/>
            <a:ext cx="3898777" cy="232132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7D50D0F2-6E9A-464A-999D-571C25B324D7}"/>
              </a:ext>
            </a:extLst>
          </p:cNvPr>
          <p:cNvSpPr txBox="1"/>
          <p:nvPr/>
        </p:nvSpPr>
        <p:spPr>
          <a:xfrm>
            <a:off x="8366578" y="3915080"/>
            <a:ext cx="3636404" cy="307777"/>
          </a:xfrm>
          <a:prstGeom prst="rect">
            <a:avLst/>
          </a:prstGeom>
          <a:noFill/>
        </p:spPr>
        <p:txBody>
          <a:bodyPr vert="horz" wrap="square" rtlCol="0">
            <a:spAutoFit/>
          </a:bodyPr>
          <a:lstStyle/>
          <a:p>
            <a:pPr algn="ctr"/>
            <a:r>
              <a:rPr kumimoji="1" lang="ja-JP" altLang="en-US" sz="1400" dirty="0"/>
              <a:t>任意の位置を任意の残基に</a:t>
            </a:r>
            <a:r>
              <a:rPr lang="ja-JP" altLang="en-US" sz="1400" dirty="0"/>
              <a:t>変異させたサンプル</a:t>
            </a:r>
            <a:endParaRPr kumimoji="1" lang="ja-JP" altLang="en-US" sz="1400" dirty="0"/>
          </a:p>
        </p:txBody>
      </p:sp>
      <p:sp>
        <p:nvSpPr>
          <p:cNvPr id="49" name="テキスト ボックス 48">
            <a:extLst>
              <a:ext uri="{FF2B5EF4-FFF2-40B4-BE49-F238E27FC236}">
                <a16:creationId xmlns:a16="http://schemas.microsoft.com/office/drawing/2014/main" id="{A7973B4B-D86C-4AD7-B4A1-2ACE83D96628}"/>
              </a:ext>
            </a:extLst>
          </p:cNvPr>
          <p:cNvSpPr txBox="1"/>
          <p:nvPr/>
        </p:nvSpPr>
        <p:spPr>
          <a:xfrm>
            <a:off x="9442682" y="4196408"/>
            <a:ext cx="1484189" cy="276999"/>
          </a:xfrm>
          <a:prstGeom prst="rect">
            <a:avLst/>
          </a:prstGeom>
          <a:noFill/>
        </p:spPr>
        <p:txBody>
          <a:bodyPr vert="horz" wrap="square" rtlCol="0">
            <a:spAutoFit/>
          </a:bodyPr>
          <a:lstStyle/>
          <a:p>
            <a:pPr algn="ctr"/>
            <a:r>
              <a:rPr kumimoji="1" lang="ja-JP" altLang="en-US" sz="1200" dirty="0"/>
              <a:t>（変異体探索など）</a:t>
            </a:r>
          </a:p>
        </p:txBody>
      </p:sp>
      <p:sp>
        <p:nvSpPr>
          <p:cNvPr id="50" name="矢印: 右 49">
            <a:extLst>
              <a:ext uri="{FF2B5EF4-FFF2-40B4-BE49-F238E27FC236}">
                <a16:creationId xmlns:a16="http://schemas.microsoft.com/office/drawing/2014/main" id="{064DE04F-109D-4DCE-A3D0-B4BF84BFC5C1}"/>
              </a:ext>
            </a:extLst>
          </p:cNvPr>
          <p:cNvSpPr/>
          <p:nvPr/>
        </p:nvSpPr>
        <p:spPr>
          <a:xfrm rot="5400000">
            <a:off x="10021638" y="4529851"/>
            <a:ext cx="348497" cy="31839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76B1E000-1E29-4BF6-9A47-0B814C36C9E1}"/>
              </a:ext>
            </a:extLst>
          </p:cNvPr>
          <p:cNvSpPr txBox="1"/>
          <p:nvPr/>
        </p:nvSpPr>
        <p:spPr>
          <a:xfrm>
            <a:off x="8366577" y="4916466"/>
            <a:ext cx="3636405" cy="307777"/>
          </a:xfrm>
          <a:prstGeom prst="rect">
            <a:avLst/>
          </a:prstGeom>
          <a:noFill/>
        </p:spPr>
        <p:txBody>
          <a:bodyPr vert="horz" wrap="square" rtlCol="0">
            <a:spAutoFit/>
          </a:bodyPr>
          <a:lstStyle/>
          <a:p>
            <a:pPr algn="ctr"/>
            <a:r>
              <a:rPr kumimoji="1" lang="ja-JP" altLang="en-US" sz="1400" dirty="0">
                <a:solidFill>
                  <a:schemeClr val="accent1"/>
                </a:solidFill>
              </a:rPr>
              <a:t>結合能の強さ・</a:t>
            </a:r>
            <a:r>
              <a:rPr kumimoji="1" lang="en-US" altLang="ja-JP" sz="1400" dirty="0">
                <a:solidFill>
                  <a:schemeClr val="accent1"/>
                </a:solidFill>
              </a:rPr>
              <a:t>Affinity</a:t>
            </a:r>
            <a:r>
              <a:rPr lang="ja-JP" altLang="en-US" sz="1400" dirty="0">
                <a:solidFill>
                  <a:schemeClr val="accent1"/>
                </a:solidFill>
              </a:rPr>
              <a:t>に</a:t>
            </a:r>
            <a:r>
              <a:rPr kumimoji="1" lang="ja-JP" altLang="en-US" sz="1400" dirty="0">
                <a:solidFill>
                  <a:schemeClr val="accent1"/>
                </a:solidFill>
              </a:rPr>
              <a:t>散らばりがある</a:t>
            </a:r>
          </a:p>
        </p:txBody>
      </p:sp>
      <p:sp>
        <p:nvSpPr>
          <p:cNvPr id="52" name="テキスト ボックス 51">
            <a:extLst>
              <a:ext uri="{FF2B5EF4-FFF2-40B4-BE49-F238E27FC236}">
                <a16:creationId xmlns:a16="http://schemas.microsoft.com/office/drawing/2014/main" id="{1AC4BB0F-5C34-486D-8217-A5695C6FE67D}"/>
              </a:ext>
            </a:extLst>
          </p:cNvPr>
          <p:cNvSpPr txBox="1"/>
          <p:nvPr/>
        </p:nvSpPr>
        <p:spPr>
          <a:xfrm>
            <a:off x="8653126" y="5313927"/>
            <a:ext cx="3063298" cy="738664"/>
          </a:xfrm>
          <a:prstGeom prst="rect">
            <a:avLst/>
          </a:prstGeom>
          <a:noFill/>
        </p:spPr>
        <p:txBody>
          <a:bodyPr vert="horz" wrap="square" rtlCol="0">
            <a:spAutoFit/>
          </a:bodyPr>
          <a:lstStyle/>
          <a:p>
            <a:pPr algn="ctr"/>
            <a:r>
              <a:rPr kumimoji="1" lang="ja-JP" altLang="en-US" sz="1400" dirty="0"/>
              <a:t>様々な位置・残基の変異を含むため、</a:t>
            </a:r>
            <a:endParaRPr kumimoji="1" lang="en-US" altLang="ja-JP" sz="1400" dirty="0"/>
          </a:p>
          <a:p>
            <a:pPr algn="ctr"/>
            <a:r>
              <a:rPr kumimoji="1" lang="ja-JP" altLang="en-US" sz="1400" dirty="0"/>
              <a:t>配列の変異⇒スコアデータ⇒結合能</a:t>
            </a:r>
            <a:endParaRPr kumimoji="1" lang="en-US" altLang="ja-JP" sz="1400" dirty="0"/>
          </a:p>
          <a:p>
            <a:pPr algn="ctr"/>
            <a:r>
              <a:rPr lang="ja-JP" altLang="en-US" sz="1400" dirty="0"/>
              <a:t>という関係は薄い</a:t>
            </a:r>
            <a:endParaRPr kumimoji="1" lang="ja-JP" altLang="en-US" sz="1400" dirty="0"/>
          </a:p>
        </p:txBody>
      </p:sp>
      <p:sp>
        <p:nvSpPr>
          <p:cNvPr id="54" name="テキスト ボックス 53">
            <a:extLst>
              <a:ext uri="{FF2B5EF4-FFF2-40B4-BE49-F238E27FC236}">
                <a16:creationId xmlns:a16="http://schemas.microsoft.com/office/drawing/2014/main" id="{C42BC162-7709-43D8-AB56-876F784CDA8E}"/>
              </a:ext>
            </a:extLst>
          </p:cNvPr>
          <p:cNvSpPr txBox="1"/>
          <p:nvPr/>
        </p:nvSpPr>
        <p:spPr>
          <a:xfrm>
            <a:off x="237994" y="5144996"/>
            <a:ext cx="418303" cy="338554"/>
          </a:xfrm>
          <a:prstGeom prst="rect">
            <a:avLst/>
          </a:prstGeom>
          <a:noFill/>
        </p:spPr>
        <p:txBody>
          <a:bodyPr vert="horz" wrap="square" rtlCol="0">
            <a:spAutoFit/>
          </a:bodyPr>
          <a:lstStyle/>
          <a:p>
            <a:r>
              <a:rPr kumimoji="1" lang="ja-JP" altLang="en-US" sz="1600"/>
              <a:t>強</a:t>
            </a:r>
            <a:endParaRPr kumimoji="1" lang="ja-JP" altLang="en-US" sz="1600" dirty="0"/>
          </a:p>
        </p:txBody>
      </p:sp>
      <p:sp>
        <p:nvSpPr>
          <p:cNvPr id="55" name="テキスト ボックス 54">
            <a:extLst>
              <a:ext uri="{FF2B5EF4-FFF2-40B4-BE49-F238E27FC236}">
                <a16:creationId xmlns:a16="http://schemas.microsoft.com/office/drawing/2014/main" id="{BBFD1169-E657-469A-8DE6-6FBD098568EA}"/>
              </a:ext>
            </a:extLst>
          </p:cNvPr>
          <p:cNvSpPr txBox="1"/>
          <p:nvPr/>
        </p:nvSpPr>
        <p:spPr>
          <a:xfrm>
            <a:off x="214570" y="1805034"/>
            <a:ext cx="418303" cy="338554"/>
          </a:xfrm>
          <a:prstGeom prst="rect">
            <a:avLst/>
          </a:prstGeom>
          <a:noFill/>
        </p:spPr>
        <p:txBody>
          <a:bodyPr vert="horz" wrap="square" rtlCol="0">
            <a:spAutoFit/>
          </a:bodyPr>
          <a:lstStyle/>
          <a:p>
            <a:r>
              <a:rPr kumimoji="1" lang="ja-JP" altLang="en-US" sz="1600" dirty="0"/>
              <a:t>弱</a:t>
            </a:r>
          </a:p>
        </p:txBody>
      </p:sp>
      <p:sp>
        <p:nvSpPr>
          <p:cNvPr id="56" name="テキスト ボックス 55">
            <a:extLst>
              <a:ext uri="{FF2B5EF4-FFF2-40B4-BE49-F238E27FC236}">
                <a16:creationId xmlns:a16="http://schemas.microsoft.com/office/drawing/2014/main" id="{B9B7BCD4-8EA0-4801-BAA3-EB25A16710C7}"/>
              </a:ext>
            </a:extLst>
          </p:cNvPr>
          <p:cNvSpPr txBox="1"/>
          <p:nvPr/>
        </p:nvSpPr>
        <p:spPr>
          <a:xfrm>
            <a:off x="571984" y="-20412"/>
            <a:ext cx="389677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スコア分析　</a:t>
            </a:r>
            <a:r>
              <a:rPr kumimoji="1" lang="en-US" altLang="ja-JP" sz="1600" b="1" dirty="0">
                <a:solidFill>
                  <a:schemeClr val="bg1"/>
                </a:solidFill>
              </a:rPr>
              <a:t>&gt;</a:t>
            </a:r>
            <a:r>
              <a:rPr kumimoji="1" lang="ja-JP" altLang="en-US" sz="1600" b="1" dirty="0">
                <a:solidFill>
                  <a:schemeClr val="bg1"/>
                </a:solidFill>
              </a:rPr>
              <a:t>　スコアによるスクリーニング</a:t>
            </a:r>
          </a:p>
        </p:txBody>
      </p:sp>
    </p:spTree>
    <p:extLst>
      <p:ext uri="{BB962C8B-B14F-4D97-AF65-F5344CB8AC3E}">
        <p14:creationId xmlns:p14="http://schemas.microsoft.com/office/powerpoint/2010/main" val="1366794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Affinity</a:t>
            </a:r>
            <a:r>
              <a:rPr lang="ja-JP" altLang="en-US" dirty="0"/>
              <a:t>によるスクリーニング効果</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413232" y="895218"/>
            <a:ext cx="11503948" cy="5306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ランダムに選ぶよりも、</a:t>
            </a:r>
            <a:r>
              <a:rPr lang="en-US" altLang="ja-JP" dirty="0"/>
              <a:t>Affinity</a:t>
            </a:r>
            <a:r>
              <a:rPr lang="ja-JP" altLang="en-US" dirty="0"/>
              <a:t>で選ぶほうが、結合能無サンプルを削る個数が少し多い。</a:t>
            </a:r>
            <a:endParaRPr lang="en-US" altLang="ja-JP" dirty="0"/>
          </a:p>
        </p:txBody>
      </p:sp>
      <p:pic>
        <p:nvPicPr>
          <p:cNvPr id="25" name="図 24">
            <a:extLst>
              <a:ext uri="{FF2B5EF4-FFF2-40B4-BE49-F238E27FC236}">
                <a16:creationId xmlns:a16="http://schemas.microsoft.com/office/drawing/2014/main" id="{735A2D2A-F5D6-4496-8DA4-1F0425C11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53" y="1755304"/>
            <a:ext cx="4320000" cy="4320000"/>
          </a:xfrm>
          <a:prstGeom prst="rect">
            <a:avLst/>
          </a:prstGeom>
        </p:spPr>
      </p:pic>
      <p:cxnSp>
        <p:nvCxnSpPr>
          <p:cNvPr id="27" name="直線コネクタ 26">
            <a:extLst>
              <a:ext uri="{FF2B5EF4-FFF2-40B4-BE49-F238E27FC236}">
                <a16:creationId xmlns:a16="http://schemas.microsoft.com/office/drawing/2014/main" id="{CF65C018-83FE-4B32-800A-53C848678998}"/>
              </a:ext>
            </a:extLst>
          </p:cNvPr>
          <p:cNvCxnSpPr/>
          <p:nvPr/>
        </p:nvCxnSpPr>
        <p:spPr>
          <a:xfrm>
            <a:off x="2738216" y="1889190"/>
            <a:ext cx="0" cy="3669957"/>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F134475-799F-4EC4-A40E-87A11214B654}"/>
              </a:ext>
            </a:extLst>
          </p:cNvPr>
          <p:cNvSpPr txBox="1"/>
          <p:nvPr/>
        </p:nvSpPr>
        <p:spPr>
          <a:xfrm>
            <a:off x="5803537" y="1578720"/>
            <a:ext cx="5525282" cy="338554"/>
          </a:xfrm>
          <a:prstGeom prst="rect">
            <a:avLst/>
          </a:prstGeom>
          <a:noFill/>
        </p:spPr>
        <p:txBody>
          <a:bodyPr vert="horz" wrap="square" rtlCol="0">
            <a:spAutoFit/>
          </a:bodyPr>
          <a:lstStyle/>
          <a:p>
            <a:pPr algn="ctr"/>
            <a:r>
              <a:rPr kumimoji="1" lang="ja-JP" altLang="en-US" sz="1600" dirty="0"/>
              <a:t>各方法でスクリーニングしたときの各サンプル数の変化</a:t>
            </a:r>
            <a:endParaRPr kumimoji="1" lang="ja-JP" altLang="en-US" sz="1600" dirty="0">
              <a:solidFill>
                <a:schemeClr val="accent4"/>
              </a:solidFill>
            </a:endParaRPr>
          </a:p>
        </p:txBody>
      </p:sp>
      <p:sp>
        <p:nvSpPr>
          <p:cNvPr id="13" name="テキスト ボックス 12">
            <a:extLst>
              <a:ext uri="{FF2B5EF4-FFF2-40B4-BE49-F238E27FC236}">
                <a16:creationId xmlns:a16="http://schemas.microsoft.com/office/drawing/2014/main" id="{963AB416-EA02-421A-BE61-36ACFFF9CB18}"/>
              </a:ext>
            </a:extLst>
          </p:cNvPr>
          <p:cNvSpPr txBox="1"/>
          <p:nvPr/>
        </p:nvSpPr>
        <p:spPr>
          <a:xfrm>
            <a:off x="593563" y="1889190"/>
            <a:ext cx="409327" cy="369332"/>
          </a:xfrm>
          <a:prstGeom prst="rect">
            <a:avLst/>
          </a:prstGeom>
          <a:solidFill>
            <a:schemeClr val="bg1"/>
          </a:solidFill>
        </p:spPr>
        <p:txBody>
          <a:bodyPr wrap="square" rtlCol="0">
            <a:spAutoFit/>
          </a:bodyPr>
          <a:lstStyle/>
          <a:p>
            <a:r>
              <a:rPr kumimoji="1" lang="ja-JP" altLang="en-US" dirty="0"/>
              <a:t>強</a:t>
            </a:r>
          </a:p>
        </p:txBody>
      </p:sp>
      <p:sp>
        <p:nvSpPr>
          <p:cNvPr id="15" name="テキスト ボックス 14">
            <a:extLst>
              <a:ext uri="{FF2B5EF4-FFF2-40B4-BE49-F238E27FC236}">
                <a16:creationId xmlns:a16="http://schemas.microsoft.com/office/drawing/2014/main" id="{C9B8F719-C3EC-4312-853C-F6B764814A41}"/>
              </a:ext>
            </a:extLst>
          </p:cNvPr>
          <p:cNvSpPr txBox="1"/>
          <p:nvPr/>
        </p:nvSpPr>
        <p:spPr>
          <a:xfrm>
            <a:off x="593563" y="5185447"/>
            <a:ext cx="409327" cy="369332"/>
          </a:xfrm>
          <a:prstGeom prst="rect">
            <a:avLst/>
          </a:prstGeom>
          <a:solidFill>
            <a:schemeClr val="bg1"/>
          </a:solidFill>
        </p:spPr>
        <p:txBody>
          <a:bodyPr wrap="square" rtlCol="0">
            <a:spAutoFit/>
          </a:bodyPr>
          <a:lstStyle/>
          <a:p>
            <a:r>
              <a:rPr kumimoji="1" lang="ja-JP" altLang="en-US" dirty="0"/>
              <a:t>無</a:t>
            </a:r>
          </a:p>
        </p:txBody>
      </p:sp>
      <p:sp>
        <p:nvSpPr>
          <p:cNvPr id="16" name="テキスト ボックス 15">
            <a:extLst>
              <a:ext uri="{FF2B5EF4-FFF2-40B4-BE49-F238E27FC236}">
                <a16:creationId xmlns:a16="http://schemas.microsoft.com/office/drawing/2014/main" id="{85097C20-8306-4DAE-A055-7F5CF7E9D4AC}"/>
              </a:ext>
            </a:extLst>
          </p:cNvPr>
          <p:cNvSpPr txBox="1"/>
          <p:nvPr/>
        </p:nvSpPr>
        <p:spPr>
          <a:xfrm>
            <a:off x="593563" y="3507335"/>
            <a:ext cx="409327" cy="369332"/>
          </a:xfrm>
          <a:prstGeom prst="rect">
            <a:avLst/>
          </a:prstGeom>
          <a:solidFill>
            <a:schemeClr val="bg1"/>
          </a:solidFill>
        </p:spPr>
        <p:txBody>
          <a:bodyPr wrap="square" rtlCol="0">
            <a:spAutoFit/>
          </a:bodyPr>
          <a:lstStyle/>
          <a:p>
            <a:r>
              <a:rPr kumimoji="1" lang="ja-JP" altLang="en-US" dirty="0"/>
              <a:t>弱</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58C550E-8DC5-49B1-BAF0-BFBF5B1CF510}"/>
                  </a:ext>
                </a:extLst>
              </p:cNvPr>
              <p:cNvSpPr txBox="1"/>
              <p:nvPr/>
            </p:nvSpPr>
            <p:spPr>
              <a:xfrm>
                <a:off x="5523534" y="5892511"/>
                <a:ext cx="5525282" cy="338554"/>
              </a:xfrm>
              <a:prstGeom prst="rect">
                <a:avLst/>
              </a:prstGeom>
              <a:noFill/>
            </p:spPr>
            <p:txBody>
              <a:bodyPr vert="horz" wrap="square" rtlCol="0">
                <a:spAutoFit/>
              </a:bodyPr>
              <a:lstStyle/>
              <a:p>
                <a:r>
                  <a:rPr kumimoji="1" lang="en-US" altLang="ja-JP" sz="1600" dirty="0"/>
                  <a:t>※affinity1</a:t>
                </a:r>
                <a14:m>
                  <m:oMath xmlns:m="http://schemas.openxmlformats.org/officeDocument/2006/math">
                    <m:r>
                      <a:rPr kumimoji="1" lang="en-US" altLang="ja-JP" sz="1600">
                        <a:latin typeface="Cambria Math" panose="02040503050406030204" pitchFamily="18" charset="0"/>
                      </a:rPr>
                      <m:t>≤−17</m:t>
                    </m:r>
                  </m:oMath>
                </a14:m>
                <a:r>
                  <a:rPr kumimoji="1" lang="ja-JP" altLang="en-US" sz="1600" dirty="0"/>
                  <a:t>で削ると、</a:t>
                </a:r>
                <a:r>
                  <a:rPr kumimoji="1" lang="en-US" altLang="ja-JP" sz="1600" dirty="0"/>
                  <a:t>300</a:t>
                </a:r>
                <a:r>
                  <a:rPr kumimoji="1" lang="ja-JP" altLang="en-US" sz="1600" dirty="0"/>
                  <a:t>個から</a:t>
                </a:r>
                <a:r>
                  <a:rPr kumimoji="1" lang="en-US" altLang="ja-JP" sz="1600" dirty="0"/>
                  <a:t>80</a:t>
                </a:r>
                <a:r>
                  <a:rPr kumimoji="1" lang="ja-JP" altLang="en-US" sz="1600" dirty="0"/>
                  <a:t>個減り、</a:t>
                </a:r>
                <a:r>
                  <a:rPr kumimoji="1" lang="en-US" altLang="ja-JP" sz="1600" dirty="0"/>
                  <a:t>220</a:t>
                </a:r>
                <a:r>
                  <a:rPr kumimoji="1" lang="ja-JP" altLang="en-US" sz="1600" dirty="0"/>
                  <a:t>個になる</a:t>
                </a:r>
                <a:endParaRPr kumimoji="1" lang="ja-JP" altLang="en-US" sz="1600" dirty="0">
                  <a:solidFill>
                    <a:schemeClr val="accent4"/>
                  </a:solidFill>
                </a:endParaRPr>
              </a:p>
            </p:txBody>
          </p:sp>
        </mc:Choice>
        <mc:Fallback xmlns="">
          <p:sp>
            <p:nvSpPr>
              <p:cNvPr id="17" name="テキスト ボックス 16">
                <a:extLst>
                  <a:ext uri="{FF2B5EF4-FFF2-40B4-BE49-F238E27FC236}">
                    <a16:creationId xmlns:a16="http://schemas.microsoft.com/office/drawing/2014/main" id="{058C550E-8DC5-49B1-BAF0-BFBF5B1CF510}"/>
                  </a:ext>
                </a:extLst>
              </p:cNvPr>
              <p:cNvSpPr txBox="1">
                <a:spLocks noRot="1" noChangeAspect="1" noMove="1" noResize="1" noEditPoints="1" noAdjustHandles="1" noChangeArrowheads="1" noChangeShapeType="1" noTextEdit="1"/>
              </p:cNvSpPr>
              <p:nvPr/>
            </p:nvSpPr>
            <p:spPr>
              <a:xfrm>
                <a:off x="5523534" y="5892511"/>
                <a:ext cx="5525282" cy="338554"/>
              </a:xfrm>
              <a:prstGeom prst="rect">
                <a:avLst/>
              </a:prstGeom>
              <a:blipFill>
                <a:blip r:embed="rId3"/>
                <a:stretch>
                  <a:fillRect l="-552" t="-7273" b="-25455"/>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E4945B1D-5D68-4EF5-981D-D1FBE78428E3}"/>
              </a:ext>
            </a:extLst>
          </p:cNvPr>
          <p:cNvPicPr>
            <a:picLocks noChangeAspect="1"/>
          </p:cNvPicPr>
          <p:nvPr/>
        </p:nvPicPr>
        <p:blipFill>
          <a:blip r:embed="rId4"/>
          <a:stretch>
            <a:fillRect/>
          </a:stretch>
        </p:blipFill>
        <p:spPr>
          <a:xfrm>
            <a:off x="5523534" y="1985904"/>
            <a:ext cx="6085289" cy="3568875"/>
          </a:xfrm>
          <a:prstGeom prst="rect">
            <a:avLst/>
          </a:prstGeom>
        </p:spPr>
      </p:pic>
      <p:sp>
        <p:nvSpPr>
          <p:cNvPr id="18" name="テキスト ボックス 17">
            <a:extLst>
              <a:ext uri="{FF2B5EF4-FFF2-40B4-BE49-F238E27FC236}">
                <a16:creationId xmlns:a16="http://schemas.microsoft.com/office/drawing/2014/main" id="{796FD1F0-E270-4C60-8FD9-C52858E5DB48}"/>
              </a:ext>
            </a:extLst>
          </p:cNvPr>
          <p:cNvSpPr txBox="1"/>
          <p:nvPr/>
        </p:nvSpPr>
        <p:spPr>
          <a:xfrm>
            <a:off x="9107128" y="2070136"/>
            <a:ext cx="1828799" cy="307777"/>
          </a:xfrm>
          <a:prstGeom prst="rect">
            <a:avLst/>
          </a:prstGeom>
          <a:noFill/>
        </p:spPr>
        <p:txBody>
          <a:bodyPr vert="horz" wrap="square" rtlCol="0">
            <a:spAutoFit/>
          </a:bodyPr>
          <a:lstStyle/>
          <a:p>
            <a:r>
              <a:rPr kumimoji="1" lang="ja-JP" altLang="en-US" sz="1400" dirty="0"/>
              <a:t>（簡易評価結合能）</a:t>
            </a:r>
            <a:endParaRPr kumimoji="1" lang="ja-JP" altLang="en-US" sz="1400" dirty="0">
              <a:solidFill>
                <a:schemeClr val="accent4"/>
              </a:solidFill>
            </a:endParaRPr>
          </a:p>
        </p:txBody>
      </p:sp>
      <p:sp>
        <p:nvSpPr>
          <p:cNvPr id="19" name="テキスト ボックス 18">
            <a:extLst>
              <a:ext uri="{FF2B5EF4-FFF2-40B4-BE49-F238E27FC236}">
                <a16:creationId xmlns:a16="http://schemas.microsoft.com/office/drawing/2014/main" id="{D2C589E5-9A09-4E0E-B423-1754A00637AC}"/>
              </a:ext>
            </a:extLst>
          </p:cNvPr>
          <p:cNvSpPr txBox="1"/>
          <p:nvPr/>
        </p:nvSpPr>
        <p:spPr>
          <a:xfrm>
            <a:off x="6461324" y="2255962"/>
            <a:ext cx="1033442" cy="276999"/>
          </a:xfrm>
          <a:prstGeom prst="rect">
            <a:avLst/>
          </a:prstGeom>
          <a:noFill/>
        </p:spPr>
        <p:txBody>
          <a:bodyPr vert="horz" wrap="square" rtlCol="0">
            <a:spAutoFit/>
          </a:bodyPr>
          <a:lstStyle/>
          <a:p>
            <a:pPr algn="ctr"/>
            <a:r>
              <a:rPr kumimoji="1" lang="ja-JP" altLang="en-US" sz="1200" dirty="0"/>
              <a:t>トータル数</a:t>
            </a:r>
            <a:endParaRPr kumimoji="1" lang="ja-JP" altLang="en-US" sz="1200" dirty="0">
              <a:solidFill>
                <a:schemeClr val="accent4"/>
              </a:solidFill>
            </a:endParaRPr>
          </a:p>
        </p:txBody>
      </p:sp>
      <p:sp>
        <p:nvSpPr>
          <p:cNvPr id="20" name="テキスト ボックス 19">
            <a:extLst>
              <a:ext uri="{FF2B5EF4-FFF2-40B4-BE49-F238E27FC236}">
                <a16:creationId xmlns:a16="http://schemas.microsoft.com/office/drawing/2014/main" id="{BBDCA2EA-87CB-4816-B0EE-11B50E48A834}"/>
              </a:ext>
            </a:extLst>
          </p:cNvPr>
          <p:cNvSpPr txBox="1"/>
          <p:nvPr/>
        </p:nvSpPr>
        <p:spPr>
          <a:xfrm>
            <a:off x="6728087" y="2459400"/>
            <a:ext cx="499915" cy="276999"/>
          </a:xfrm>
          <a:prstGeom prst="rect">
            <a:avLst/>
          </a:prstGeom>
          <a:noFill/>
        </p:spPr>
        <p:txBody>
          <a:bodyPr vert="horz" wrap="square" rtlCol="0">
            <a:spAutoFit/>
          </a:bodyPr>
          <a:lstStyle/>
          <a:p>
            <a:pPr algn="ctr"/>
            <a:r>
              <a:rPr kumimoji="1" lang="en-US" altLang="ja-JP" sz="1200" dirty="0"/>
              <a:t>300</a:t>
            </a:r>
            <a:endParaRPr kumimoji="1" lang="ja-JP" altLang="en-US" sz="1200" dirty="0">
              <a:solidFill>
                <a:schemeClr val="accent4"/>
              </a:solidFill>
            </a:endParaRPr>
          </a:p>
        </p:txBody>
      </p:sp>
      <p:sp>
        <p:nvSpPr>
          <p:cNvPr id="21" name="テキスト ボックス 20">
            <a:extLst>
              <a:ext uri="{FF2B5EF4-FFF2-40B4-BE49-F238E27FC236}">
                <a16:creationId xmlns:a16="http://schemas.microsoft.com/office/drawing/2014/main" id="{67C4321E-A14A-436C-8C2A-EA50BE493443}"/>
              </a:ext>
            </a:extLst>
          </p:cNvPr>
          <p:cNvSpPr txBox="1"/>
          <p:nvPr/>
        </p:nvSpPr>
        <p:spPr>
          <a:xfrm>
            <a:off x="7745418" y="2459400"/>
            <a:ext cx="499915" cy="276999"/>
          </a:xfrm>
          <a:prstGeom prst="rect">
            <a:avLst/>
          </a:prstGeom>
          <a:noFill/>
        </p:spPr>
        <p:txBody>
          <a:bodyPr vert="horz" wrap="square" rtlCol="0">
            <a:spAutoFit/>
          </a:bodyPr>
          <a:lstStyle/>
          <a:p>
            <a:pPr algn="ctr"/>
            <a:r>
              <a:rPr kumimoji="1" lang="en-US" altLang="ja-JP" sz="1200" dirty="0"/>
              <a:t>220</a:t>
            </a:r>
            <a:endParaRPr kumimoji="1" lang="ja-JP" altLang="en-US" sz="1200" dirty="0"/>
          </a:p>
        </p:txBody>
      </p:sp>
      <p:sp>
        <p:nvSpPr>
          <p:cNvPr id="22" name="テキスト ボックス 21">
            <a:extLst>
              <a:ext uri="{FF2B5EF4-FFF2-40B4-BE49-F238E27FC236}">
                <a16:creationId xmlns:a16="http://schemas.microsoft.com/office/drawing/2014/main" id="{AFB3151A-668A-4D9A-87E2-8A67539C8AAF}"/>
              </a:ext>
            </a:extLst>
          </p:cNvPr>
          <p:cNvSpPr txBox="1"/>
          <p:nvPr/>
        </p:nvSpPr>
        <p:spPr>
          <a:xfrm>
            <a:off x="8725198" y="2459399"/>
            <a:ext cx="499915" cy="276999"/>
          </a:xfrm>
          <a:prstGeom prst="rect">
            <a:avLst/>
          </a:prstGeom>
          <a:noFill/>
        </p:spPr>
        <p:txBody>
          <a:bodyPr vert="horz" wrap="square" rtlCol="0">
            <a:spAutoFit/>
          </a:bodyPr>
          <a:lstStyle/>
          <a:p>
            <a:pPr algn="ctr"/>
            <a:r>
              <a:rPr kumimoji="1" lang="en-US" altLang="ja-JP" sz="1200" dirty="0"/>
              <a:t>220</a:t>
            </a:r>
            <a:endParaRPr kumimoji="1" lang="ja-JP" altLang="en-US" sz="1200" dirty="0"/>
          </a:p>
        </p:txBody>
      </p:sp>
      <p:sp>
        <p:nvSpPr>
          <p:cNvPr id="23" name="テキスト ボックス 22">
            <a:extLst>
              <a:ext uri="{FF2B5EF4-FFF2-40B4-BE49-F238E27FC236}">
                <a16:creationId xmlns:a16="http://schemas.microsoft.com/office/drawing/2014/main" id="{BC1EAA1F-7952-438B-9A03-25A18B9FC7B1}"/>
              </a:ext>
            </a:extLst>
          </p:cNvPr>
          <p:cNvSpPr txBox="1"/>
          <p:nvPr/>
        </p:nvSpPr>
        <p:spPr>
          <a:xfrm>
            <a:off x="9704974" y="2461581"/>
            <a:ext cx="499915" cy="276999"/>
          </a:xfrm>
          <a:prstGeom prst="rect">
            <a:avLst/>
          </a:prstGeom>
          <a:noFill/>
        </p:spPr>
        <p:txBody>
          <a:bodyPr vert="horz" wrap="square" rtlCol="0">
            <a:spAutoFit/>
          </a:bodyPr>
          <a:lstStyle/>
          <a:p>
            <a:pPr algn="ctr"/>
            <a:r>
              <a:rPr kumimoji="1" lang="en-US" altLang="ja-JP" sz="1200" dirty="0"/>
              <a:t>220</a:t>
            </a:r>
            <a:endParaRPr kumimoji="1" lang="ja-JP" altLang="en-US" sz="1200" dirty="0"/>
          </a:p>
        </p:txBody>
      </p:sp>
      <p:sp>
        <p:nvSpPr>
          <p:cNvPr id="24" name="テキスト ボックス 23">
            <a:extLst>
              <a:ext uri="{FF2B5EF4-FFF2-40B4-BE49-F238E27FC236}">
                <a16:creationId xmlns:a16="http://schemas.microsoft.com/office/drawing/2014/main" id="{C8A8CFF3-51D0-4C14-8840-56A1E4D15DED}"/>
              </a:ext>
            </a:extLst>
          </p:cNvPr>
          <p:cNvSpPr txBox="1"/>
          <p:nvPr/>
        </p:nvSpPr>
        <p:spPr>
          <a:xfrm>
            <a:off x="10685969" y="2459398"/>
            <a:ext cx="499915" cy="276999"/>
          </a:xfrm>
          <a:prstGeom prst="rect">
            <a:avLst/>
          </a:prstGeom>
          <a:noFill/>
        </p:spPr>
        <p:txBody>
          <a:bodyPr vert="horz" wrap="square" rtlCol="0">
            <a:spAutoFit/>
          </a:bodyPr>
          <a:lstStyle/>
          <a:p>
            <a:pPr algn="ctr"/>
            <a:r>
              <a:rPr kumimoji="1" lang="en-US" altLang="ja-JP" sz="1200" dirty="0"/>
              <a:t>220</a:t>
            </a:r>
            <a:endParaRPr kumimoji="1" lang="ja-JP" altLang="en-US" sz="1200"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B2F38D3-7EE0-4DB6-8C7D-D859E3E23511}"/>
                  </a:ext>
                </a:extLst>
              </p:cNvPr>
              <p:cNvSpPr txBox="1"/>
              <p:nvPr/>
            </p:nvSpPr>
            <p:spPr>
              <a:xfrm>
                <a:off x="7494333" y="3475605"/>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−1</m:t>
                      </m:r>
                      <m:r>
                        <a:rPr kumimoji="1" lang="en-US" altLang="ja-JP" sz="1200" b="0" i="0" smtClean="0">
                          <a:latin typeface="Cambria Math" panose="02040503050406030204" pitchFamily="18" charset="0"/>
                        </a:rPr>
                        <m:t>1</m:t>
                      </m:r>
                    </m:oMath>
                  </m:oMathPara>
                </a14:m>
                <a:endParaRPr kumimoji="1" lang="ja-JP" altLang="en-US" sz="1200" dirty="0">
                  <a:solidFill>
                    <a:schemeClr val="accent4"/>
                  </a:solidFill>
                </a:endParaRPr>
              </a:p>
            </p:txBody>
          </p:sp>
        </mc:Choice>
        <mc:Fallback xmlns="">
          <p:sp>
            <p:nvSpPr>
              <p:cNvPr id="28" name="テキスト ボックス 27">
                <a:extLst>
                  <a:ext uri="{FF2B5EF4-FFF2-40B4-BE49-F238E27FC236}">
                    <a16:creationId xmlns:a16="http://schemas.microsoft.com/office/drawing/2014/main" id="{DB2F38D3-7EE0-4DB6-8C7D-D859E3E23511}"/>
                  </a:ext>
                </a:extLst>
              </p:cNvPr>
              <p:cNvSpPr txBox="1">
                <a:spLocks noRot="1" noChangeAspect="1" noMove="1" noResize="1" noEditPoints="1" noAdjustHandles="1" noChangeArrowheads="1" noChangeShapeType="1" noTextEdit="1"/>
              </p:cNvSpPr>
              <p:nvPr/>
            </p:nvSpPr>
            <p:spPr>
              <a:xfrm>
                <a:off x="7494333" y="3475605"/>
                <a:ext cx="499915"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F5F2A42E-743C-4B11-94FC-D5B91E62FB0B}"/>
                  </a:ext>
                </a:extLst>
              </p:cNvPr>
              <p:cNvSpPr txBox="1"/>
              <p:nvPr/>
            </p:nvSpPr>
            <p:spPr>
              <a:xfrm>
                <a:off x="7951131" y="3296445"/>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i="1" smtClean="0">
                          <a:latin typeface="Cambria Math" panose="02040503050406030204" pitchFamily="18" charset="0"/>
                        </a:rPr>
                        <m:t>5</m:t>
                      </m:r>
                      <m:r>
                        <a:rPr kumimoji="1" lang="en-US" altLang="ja-JP" sz="1200" b="0" i="1" smtClean="0">
                          <a:latin typeface="Cambria Math" panose="02040503050406030204" pitchFamily="18" charset="0"/>
                        </a:rPr>
                        <m:t>4</m:t>
                      </m:r>
                    </m:oMath>
                  </m:oMathPara>
                </a14:m>
                <a:endParaRPr kumimoji="1" lang="ja-JP" altLang="en-US" sz="1200" dirty="0">
                  <a:solidFill>
                    <a:schemeClr val="accent4"/>
                  </a:solidFill>
                </a:endParaRPr>
              </a:p>
            </p:txBody>
          </p:sp>
        </mc:Choice>
        <mc:Fallback xmlns="">
          <p:sp>
            <p:nvSpPr>
              <p:cNvPr id="31" name="テキスト ボックス 30">
                <a:extLst>
                  <a:ext uri="{FF2B5EF4-FFF2-40B4-BE49-F238E27FC236}">
                    <a16:creationId xmlns:a16="http://schemas.microsoft.com/office/drawing/2014/main" id="{F5F2A42E-743C-4B11-94FC-D5B91E62FB0B}"/>
                  </a:ext>
                </a:extLst>
              </p:cNvPr>
              <p:cNvSpPr txBox="1">
                <a:spLocks noRot="1" noChangeAspect="1" noMove="1" noResize="1" noEditPoints="1" noAdjustHandles="1" noChangeArrowheads="1" noChangeShapeType="1" noTextEdit="1"/>
              </p:cNvSpPr>
              <p:nvPr/>
            </p:nvSpPr>
            <p:spPr>
              <a:xfrm>
                <a:off x="7951131" y="3296445"/>
                <a:ext cx="499915" cy="27699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3633E261-CC23-4D37-A6B4-4D5E6D643EF8}"/>
                  </a:ext>
                </a:extLst>
              </p:cNvPr>
              <p:cNvSpPr txBox="1"/>
              <p:nvPr/>
            </p:nvSpPr>
            <p:spPr>
              <a:xfrm>
                <a:off x="7744290" y="4096280"/>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1</m:t>
                      </m:r>
                      <m:r>
                        <a:rPr kumimoji="1" lang="en-US" altLang="ja-JP" sz="1200" i="1" smtClean="0">
                          <a:latin typeface="Cambria Math" panose="02040503050406030204" pitchFamily="18" charset="0"/>
                        </a:rPr>
                        <m:t>5</m:t>
                      </m:r>
                    </m:oMath>
                  </m:oMathPara>
                </a14:m>
                <a:endParaRPr kumimoji="1" lang="ja-JP" altLang="en-US" sz="1200" dirty="0">
                  <a:solidFill>
                    <a:schemeClr val="accent4"/>
                  </a:solidFill>
                </a:endParaRPr>
              </a:p>
            </p:txBody>
          </p:sp>
        </mc:Choice>
        <mc:Fallback xmlns="">
          <p:sp>
            <p:nvSpPr>
              <p:cNvPr id="32" name="テキスト ボックス 31">
                <a:extLst>
                  <a:ext uri="{FF2B5EF4-FFF2-40B4-BE49-F238E27FC236}">
                    <a16:creationId xmlns:a16="http://schemas.microsoft.com/office/drawing/2014/main" id="{3633E261-CC23-4D37-A6B4-4D5E6D643EF8}"/>
                  </a:ext>
                </a:extLst>
              </p:cNvPr>
              <p:cNvSpPr txBox="1">
                <a:spLocks noRot="1" noChangeAspect="1" noMove="1" noResize="1" noEditPoints="1" noAdjustHandles="1" noChangeArrowheads="1" noChangeShapeType="1" noTextEdit="1"/>
              </p:cNvSpPr>
              <p:nvPr/>
            </p:nvSpPr>
            <p:spPr>
              <a:xfrm>
                <a:off x="7744290" y="4096280"/>
                <a:ext cx="499915" cy="276999"/>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74B3FCB-8A34-40D1-A9E0-D6F5F48AE2AE}"/>
                  </a:ext>
                </a:extLst>
              </p:cNvPr>
              <p:cNvSpPr txBox="1"/>
              <p:nvPr/>
            </p:nvSpPr>
            <p:spPr>
              <a:xfrm>
                <a:off x="8725197" y="4096279"/>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12</m:t>
                      </m:r>
                    </m:oMath>
                  </m:oMathPara>
                </a14:m>
                <a:endParaRPr kumimoji="1" lang="ja-JP" altLang="en-US" sz="1200" dirty="0">
                  <a:solidFill>
                    <a:schemeClr val="accent4"/>
                  </a:solidFill>
                </a:endParaRPr>
              </a:p>
            </p:txBody>
          </p:sp>
        </mc:Choice>
        <mc:Fallback xmlns="">
          <p:sp>
            <p:nvSpPr>
              <p:cNvPr id="33" name="テキスト ボックス 32">
                <a:extLst>
                  <a:ext uri="{FF2B5EF4-FFF2-40B4-BE49-F238E27FC236}">
                    <a16:creationId xmlns:a16="http://schemas.microsoft.com/office/drawing/2014/main" id="{074B3FCB-8A34-40D1-A9E0-D6F5F48AE2AE}"/>
                  </a:ext>
                </a:extLst>
              </p:cNvPr>
              <p:cNvSpPr txBox="1">
                <a:spLocks noRot="1" noChangeAspect="1" noMove="1" noResize="1" noEditPoints="1" noAdjustHandles="1" noChangeArrowheads="1" noChangeShapeType="1" noTextEdit="1"/>
              </p:cNvSpPr>
              <p:nvPr/>
            </p:nvSpPr>
            <p:spPr>
              <a:xfrm>
                <a:off x="8725197" y="4096279"/>
                <a:ext cx="499915" cy="27699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09A372F3-B17A-483C-90A3-77C6FF312742}"/>
                  </a:ext>
                </a:extLst>
              </p:cNvPr>
              <p:cNvSpPr txBox="1"/>
              <p:nvPr/>
            </p:nvSpPr>
            <p:spPr>
              <a:xfrm>
                <a:off x="9713388" y="4096278"/>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14</m:t>
                      </m:r>
                    </m:oMath>
                  </m:oMathPara>
                </a14:m>
                <a:endParaRPr kumimoji="1" lang="ja-JP" altLang="en-US" sz="1200" dirty="0">
                  <a:solidFill>
                    <a:schemeClr val="accent4"/>
                  </a:solidFill>
                </a:endParaRPr>
              </a:p>
            </p:txBody>
          </p:sp>
        </mc:Choice>
        <mc:Fallback xmlns="">
          <p:sp>
            <p:nvSpPr>
              <p:cNvPr id="34" name="テキスト ボックス 33">
                <a:extLst>
                  <a:ext uri="{FF2B5EF4-FFF2-40B4-BE49-F238E27FC236}">
                    <a16:creationId xmlns:a16="http://schemas.microsoft.com/office/drawing/2014/main" id="{09A372F3-B17A-483C-90A3-77C6FF312742}"/>
                  </a:ext>
                </a:extLst>
              </p:cNvPr>
              <p:cNvSpPr txBox="1">
                <a:spLocks noRot="1" noChangeAspect="1" noMove="1" noResize="1" noEditPoints="1" noAdjustHandles="1" noChangeArrowheads="1" noChangeShapeType="1" noTextEdit="1"/>
              </p:cNvSpPr>
              <p:nvPr/>
            </p:nvSpPr>
            <p:spPr>
              <a:xfrm>
                <a:off x="9713388" y="4096278"/>
                <a:ext cx="499915" cy="276999"/>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9AA7D65E-301B-4CAC-8A68-B6EA139243C4}"/>
                  </a:ext>
                </a:extLst>
              </p:cNvPr>
              <p:cNvSpPr txBox="1"/>
              <p:nvPr/>
            </p:nvSpPr>
            <p:spPr>
              <a:xfrm>
                <a:off x="10701579" y="4096277"/>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15</m:t>
                      </m:r>
                    </m:oMath>
                  </m:oMathPara>
                </a14:m>
                <a:endParaRPr kumimoji="1" lang="ja-JP" altLang="en-US" sz="1200" dirty="0">
                  <a:solidFill>
                    <a:schemeClr val="accent4"/>
                  </a:solidFill>
                </a:endParaRPr>
              </a:p>
            </p:txBody>
          </p:sp>
        </mc:Choice>
        <mc:Fallback xmlns="">
          <p:sp>
            <p:nvSpPr>
              <p:cNvPr id="35" name="テキスト ボックス 34">
                <a:extLst>
                  <a:ext uri="{FF2B5EF4-FFF2-40B4-BE49-F238E27FC236}">
                    <a16:creationId xmlns:a16="http://schemas.microsoft.com/office/drawing/2014/main" id="{9AA7D65E-301B-4CAC-8A68-B6EA139243C4}"/>
                  </a:ext>
                </a:extLst>
              </p:cNvPr>
              <p:cNvSpPr txBox="1">
                <a:spLocks noRot="1" noChangeAspect="1" noMove="1" noResize="1" noEditPoints="1" noAdjustHandles="1" noChangeArrowheads="1" noChangeShapeType="1" noTextEdit="1"/>
              </p:cNvSpPr>
              <p:nvPr/>
            </p:nvSpPr>
            <p:spPr>
              <a:xfrm>
                <a:off x="10701579" y="4096277"/>
                <a:ext cx="499915" cy="276999"/>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070C73E1-C9CF-49C9-BDE4-6A2A02F9F70B}"/>
                  </a:ext>
                </a:extLst>
              </p:cNvPr>
              <p:cNvSpPr txBox="1"/>
              <p:nvPr/>
            </p:nvSpPr>
            <p:spPr>
              <a:xfrm>
                <a:off x="8484764" y="3724168"/>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i="1" smtClean="0">
                          <a:latin typeface="Cambria Math" panose="02040503050406030204" pitchFamily="18" charset="0"/>
                        </a:rPr>
                        <m:t>2</m:t>
                      </m:r>
                      <m:r>
                        <a:rPr kumimoji="1" lang="en-US" altLang="ja-JP" sz="1200" b="0" i="1" smtClean="0">
                          <a:latin typeface="Cambria Math" panose="02040503050406030204" pitchFamily="18" charset="0"/>
                        </a:rPr>
                        <m:t>7</m:t>
                      </m:r>
                    </m:oMath>
                  </m:oMathPara>
                </a14:m>
                <a:endParaRPr kumimoji="1" lang="ja-JP" altLang="en-US" sz="1200" dirty="0">
                  <a:solidFill>
                    <a:schemeClr val="accent4"/>
                  </a:solidFill>
                </a:endParaRPr>
              </a:p>
            </p:txBody>
          </p:sp>
        </mc:Choice>
        <mc:Fallback xmlns="">
          <p:sp>
            <p:nvSpPr>
              <p:cNvPr id="36" name="テキスト ボックス 35">
                <a:extLst>
                  <a:ext uri="{FF2B5EF4-FFF2-40B4-BE49-F238E27FC236}">
                    <a16:creationId xmlns:a16="http://schemas.microsoft.com/office/drawing/2014/main" id="{070C73E1-C9CF-49C9-BDE4-6A2A02F9F70B}"/>
                  </a:ext>
                </a:extLst>
              </p:cNvPr>
              <p:cNvSpPr txBox="1">
                <a:spLocks noRot="1" noChangeAspect="1" noMove="1" noResize="1" noEditPoints="1" noAdjustHandles="1" noChangeArrowheads="1" noChangeShapeType="1" noTextEdit="1"/>
              </p:cNvSpPr>
              <p:nvPr/>
            </p:nvSpPr>
            <p:spPr>
              <a:xfrm>
                <a:off x="8484764" y="3724168"/>
                <a:ext cx="499915" cy="276999"/>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7FD16AD-B752-451E-9C48-FA2DC41F6973}"/>
                  </a:ext>
                </a:extLst>
              </p:cNvPr>
              <p:cNvSpPr txBox="1"/>
              <p:nvPr/>
            </p:nvSpPr>
            <p:spPr>
              <a:xfrm>
                <a:off x="9475196" y="3631841"/>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i="1" smtClean="0">
                          <a:latin typeface="Cambria Math" panose="02040503050406030204" pitchFamily="18" charset="0"/>
                        </a:rPr>
                        <m:t>2</m:t>
                      </m:r>
                      <m:r>
                        <a:rPr kumimoji="1" lang="en-US" altLang="ja-JP" sz="1200" b="0" i="1" smtClean="0">
                          <a:latin typeface="Cambria Math" panose="02040503050406030204" pitchFamily="18" charset="0"/>
                        </a:rPr>
                        <m:t>2</m:t>
                      </m:r>
                    </m:oMath>
                  </m:oMathPara>
                </a14:m>
                <a:endParaRPr kumimoji="1" lang="ja-JP" altLang="en-US" sz="1200" dirty="0">
                  <a:solidFill>
                    <a:schemeClr val="accent4"/>
                  </a:solidFill>
                </a:endParaRPr>
              </a:p>
            </p:txBody>
          </p:sp>
        </mc:Choice>
        <mc:Fallback xmlns="">
          <p:sp>
            <p:nvSpPr>
              <p:cNvPr id="37" name="テキスト ボックス 36">
                <a:extLst>
                  <a:ext uri="{FF2B5EF4-FFF2-40B4-BE49-F238E27FC236}">
                    <a16:creationId xmlns:a16="http://schemas.microsoft.com/office/drawing/2014/main" id="{77FD16AD-B752-451E-9C48-FA2DC41F6973}"/>
                  </a:ext>
                </a:extLst>
              </p:cNvPr>
              <p:cNvSpPr txBox="1">
                <a:spLocks noRot="1" noChangeAspect="1" noMove="1" noResize="1" noEditPoints="1" noAdjustHandles="1" noChangeArrowheads="1" noChangeShapeType="1" noTextEdit="1"/>
              </p:cNvSpPr>
              <p:nvPr/>
            </p:nvSpPr>
            <p:spPr>
              <a:xfrm>
                <a:off x="9475196" y="3631841"/>
                <a:ext cx="499915" cy="276999"/>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FB4F722-3662-4E40-BB3B-774A1F1D18B4}"/>
                  </a:ext>
                </a:extLst>
              </p:cNvPr>
              <p:cNvSpPr txBox="1"/>
              <p:nvPr/>
            </p:nvSpPr>
            <p:spPr>
              <a:xfrm>
                <a:off x="10461146" y="3819278"/>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i="1" smtClean="0">
                          <a:latin typeface="Cambria Math" panose="02040503050406030204" pitchFamily="18" charset="0"/>
                        </a:rPr>
                        <m:t>3</m:t>
                      </m:r>
                      <m:r>
                        <a:rPr kumimoji="1" lang="en-US" altLang="ja-JP" sz="1200" b="0" i="1" smtClean="0">
                          <a:latin typeface="Cambria Math" panose="02040503050406030204" pitchFamily="18" charset="0"/>
                        </a:rPr>
                        <m:t>1</m:t>
                      </m:r>
                    </m:oMath>
                  </m:oMathPara>
                </a14:m>
                <a:endParaRPr kumimoji="1" lang="ja-JP" altLang="en-US" sz="1200" dirty="0">
                  <a:solidFill>
                    <a:schemeClr val="accent4"/>
                  </a:solidFill>
                </a:endParaRPr>
              </a:p>
            </p:txBody>
          </p:sp>
        </mc:Choice>
        <mc:Fallback xmlns="">
          <p:sp>
            <p:nvSpPr>
              <p:cNvPr id="38" name="テキスト ボックス 37">
                <a:extLst>
                  <a:ext uri="{FF2B5EF4-FFF2-40B4-BE49-F238E27FC236}">
                    <a16:creationId xmlns:a16="http://schemas.microsoft.com/office/drawing/2014/main" id="{5FB4F722-3662-4E40-BB3B-774A1F1D18B4}"/>
                  </a:ext>
                </a:extLst>
              </p:cNvPr>
              <p:cNvSpPr txBox="1">
                <a:spLocks noRot="1" noChangeAspect="1" noMove="1" noResize="1" noEditPoints="1" noAdjustHandles="1" noChangeArrowheads="1" noChangeShapeType="1" noTextEdit="1"/>
              </p:cNvSpPr>
              <p:nvPr/>
            </p:nvSpPr>
            <p:spPr>
              <a:xfrm>
                <a:off x="10461146" y="3819278"/>
                <a:ext cx="499915" cy="276999"/>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7583D5-E474-42A8-9D2E-BA638A8B2D91}"/>
                  </a:ext>
                </a:extLst>
              </p:cNvPr>
              <p:cNvSpPr txBox="1"/>
              <p:nvPr/>
            </p:nvSpPr>
            <p:spPr>
              <a:xfrm>
                <a:off x="10880917" y="3050149"/>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i="1" smtClean="0">
                          <a:latin typeface="Cambria Math" panose="02040503050406030204" pitchFamily="18" charset="0"/>
                        </a:rPr>
                        <m:t>3</m:t>
                      </m:r>
                      <m:r>
                        <a:rPr kumimoji="1" lang="en-US" altLang="ja-JP" sz="1200" b="0" i="1" smtClean="0">
                          <a:latin typeface="Cambria Math" panose="02040503050406030204" pitchFamily="18" charset="0"/>
                        </a:rPr>
                        <m:t>4</m:t>
                      </m:r>
                    </m:oMath>
                  </m:oMathPara>
                </a14:m>
                <a:endParaRPr kumimoji="1" lang="ja-JP" altLang="en-US" sz="1200" dirty="0">
                  <a:solidFill>
                    <a:schemeClr val="accent4"/>
                  </a:solidFill>
                </a:endParaRPr>
              </a:p>
            </p:txBody>
          </p:sp>
        </mc:Choice>
        <mc:Fallback xmlns="">
          <p:sp>
            <p:nvSpPr>
              <p:cNvPr id="39" name="テキスト ボックス 38">
                <a:extLst>
                  <a:ext uri="{FF2B5EF4-FFF2-40B4-BE49-F238E27FC236}">
                    <a16:creationId xmlns:a16="http://schemas.microsoft.com/office/drawing/2014/main" id="{8D7583D5-E474-42A8-9D2E-BA638A8B2D91}"/>
                  </a:ext>
                </a:extLst>
              </p:cNvPr>
              <p:cNvSpPr txBox="1">
                <a:spLocks noRot="1" noChangeAspect="1" noMove="1" noResize="1" noEditPoints="1" noAdjustHandles="1" noChangeArrowheads="1" noChangeShapeType="1" noTextEdit="1"/>
              </p:cNvSpPr>
              <p:nvPr/>
            </p:nvSpPr>
            <p:spPr>
              <a:xfrm>
                <a:off x="10880917" y="3050149"/>
                <a:ext cx="499915" cy="276999"/>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F7454505-CE47-4FD5-81A6-E5E9EE26EA7D}"/>
                  </a:ext>
                </a:extLst>
              </p:cNvPr>
              <p:cNvSpPr txBox="1"/>
              <p:nvPr/>
            </p:nvSpPr>
            <p:spPr>
              <a:xfrm>
                <a:off x="9921930" y="3216315"/>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i="1" smtClean="0">
                          <a:latin typeface="Cambria Math" panose="02040503050406030204" pitchFamily="18" charset="0"/>
                        </a:rPr>
                        <m:t>4</m:t>
                      </m:r>
                      <m:r>
                        <a:rPr kumimoji="1" lang="en-US" altLang="ja-JP" sz="1200" b="0" i="1" smtClean="0">
                          <a:latin typeface="Cambria Math" panose="02040503050406030204" pitchFamily="18" charset="0"/>
                        </a:rPr>
                        <m:t>4</m:t>
                      </m:r>
                    </m:oMath>
                  </m:oMathPara>
                </a14:m>
                <a:endParaRPr kumimoji="1" lang="ja-JP" altLang="en-US" sz="1200" dirty="0">
                  <a:solidFill>
                    <a:schemeClr val="accent4"/>
                  </a:solidFill>
                </a:endParaRPr>
              </a:p>
            </p:txBody>
          </p:sp>
        </mc:Choice>
        <mc:Fallback xmlns="">
          <p:sp>
            <p:nvSpPr>
              <p:cNvPr id="40" name="テキスト ボックス 39">
                <a:extLst>
                  <a:ext uri="{FF2B5EF4-FFF2-40B4-BE49-F238E27FC236}">
                    <a16:creationId xmlns:a16="http://schemas.microsoft.com/office/drawing/2014/main" id="{F7454505-CE47-4FD5-81A6-E5E9EE26EA7D}"/>
                  </a:ext>
                </a:extLst>
              </p:cNvPr>
              <p:cNvSpPr txBox="1">
                <a:spLocks noRot="1" noChangeAspect="1" noMove="1" noResize="1" noEditPoints="1" noAdjustHandles="1" noChangeArrowheads="1" noChangeShapeType="1" noTextEdit="1"/>
              </p:cNvSpPr>
              <p:nvPr/>
            </p:nvSpPr>
            <p:spPr>
              <a:xfrm>
                <a:off x="9921930" y="3216315"/>
                <a:ext cx="499915" cy="276999"/>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C6004D2-96E0-47ED-A640-69D5BA3C8C26}"/>
                  </a:ext>
                </a:extLst>
              </p:cNvPr>
              <p:cNvSpPr txBox="1"/>
              <p:nvPr/>
            </p:nvSpPr>
            <p:spPr>
              <a:xfrm>
                <a:off x="8936530" y="3156208"/>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i="1" smtClean="0">
                          <a:latin typeface="Cambria Math" panose="02040503050406030204" pitchFamily="18" charset="0"/>
                        </a:rPr>
                        <m:t>4</m:t>
                      </m:r>
                      <m:r>
                        <a:rPr kumimoji="1" lang="en-US" altLang="ja-JP" sz="1200" b="0" i="1" smtClean="0">
                          <a:latin typeface="Cambria Math" panose="02040503050406030204" pitchFamily="18" charset="0"/>
                        </a:rPr>
                        <m:t>1</m:t>
                      </m:r>
                    </m:oMath>
                  </m:oMathPara>
                </a14:m>
                <a:endParaRPr kumimoji="1" lang="ja-JP" altLang="en-US" sz="1200" dirty="0">
                  <a:solidFill>
                    <a:schemeClr val="accent4"/>
                  </a:solidFill>
                </a:endParaRPr>
              </a:p>
            </p:txBody>
          </p:sp>
        </mc:Choice>
        <mc:Fallback xmlns="">
          <p:sp>
            <p:nvSpPr>
              <p:cNvPr id="41" name="テキスト ボックス 40">
                <a:extLst>
                  <a:ext uri="{FF2B5EF4-FFF2-40B4-BE49-F238E27FC236}">
                    <a16:creationId xmlns:a16="http://schemas.microsoft.com/office/drawing/2014/main" id="{4C6004D2-96E0-47ED-A640-69D5BA3C8C26}"/>
                  </a:ext>
                </a:extLst>
              </p:cNvPr>
              <p:cNvSpPr txBox="1">
                <a:spLocks noRot="1" noChangeAspect="1" noMove="1" noResize="1" noEditPoints="1" noAdjustHandles="1" noChangeArrowheads="1" noChangeShapeType="1" noTextEdit="1"/>
              </p:cNvSpPr>
              <p:nvPr/>
            </p:nvSpPr>
            <p:spPr>
              <a:xfrm>
                <a:off x="8936530" y="3156208"/>
                <a:ext cx="499915" cy="276999"/>
              </a:xfrm>
              <a:prstGeom prst="rect">
                <a:avLst/>
              </a:prstGeom>
              <a:blipFill>
                <a:blip r:embed="rId16"/>
                <a:stretch>
                  <a:fillRect/>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CB5B065-26C0-4DD8-903C-6CD21242C1C0}"/>
              </a:ext>
            </a:extLst>
          </p:cNvPr>
          <p:cNvSpPr txBox="1"/>
          <p:nvPr/>
        </p:nvSpPr>
        <p:spPr>
          <a:xfrm>
            <a:off x="8590039" y="5517707"/>
            <a:ext cx="2746611" cy="338554"/>
          </a:xfrm>
          <a:prstGeom prst="rect">
            <a:avLst/>
          </a:prstGeom>
          <a:noFill/>
        </p:spPr>
        <p:txBody>
          <a:bodyPr vert="horz" wrap="square" rtlCol="0">
            <a:spAutoFit/>
          </a:bodyPr>
          <a:lstStyle/>
          <a:p>
            <a:pPr algn="ctr"/>
            <a:r>
              <a:rPr kumimoji="1" lang="en-US" altLang="ja-JP" sz="1600" dirty="0"/>
              <a:t>300</a:t>
            </a:r>
            <a:r>
              <a:rPr kumimoji="1" lang="ja-JP" altLang="en-US" sz="1600" dirty="0"/>
              <a:t>個からランダムに</a:t>
            </a:r>
            <a:r>
              <a:rPr kumimoji="1" lang="en-US" altLang="ja-JP" sz="1600" dirty="0"/>
              <a:t>220</a:t>
            </a:r>
            <a:r>
              <a:rPr kumimoji="1" lang="ja-JP" altLang="en-US" sz="1600" dirty="0"/>
              <a:t>個選ぶ</a:t>
            </a:r>
            <a:endParaRPr kumimoji="1" lang="ja-JP" altLang="en-US" sz="1600" dirty="0">
              <a:solidFill>
                <a:schemeClr val="accent4"/>
              </a:solidFill>
            </a:endParaRPr>
          </a:p>
        </p:txBody>
      </p:sp>
      <p:sp>
        <p:nvSpPr>
          <p:cNvPr id="7" name="四角形: 角を丸くする 6">
            <a:extLst>
              <a:ext uri="{FF2B5EF4-FFF2-40B4-BE49-F238E27FC236}">
                <a16:creationId xmlns:a16="http://schemas.microsoft.com/office/drawing/2014/main" id="{37D30C6F-519B-4D3A-AEDB-F7C870E0DF3E}"/>
              </a:ext>
            </a:extLst>
          </p:cNvPr>
          <p:cNvSpPr/>
          <p:nvPr/>
        </p:nvSpPr>
        <p:spPr>
          <a:xfrm>
            <a:off x="2767712" y="5014452"/>
            <a:ext cx="1723172" cy="503255"/>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B28669AE-A8B5-44DC-9025-D352EA16622C}"/>
              </a:ext>
            </a:extLst>
          </p:cNvPr>
          <p:cNvSpPr txBox="1"/>
          <p:nvPr/>
        </p:nvSpPr>
        <p:spPr>
          <a:xfrm>
            <a:off x="2767712" y="4675898"/>
            <a:ext cx="2174494" cy="338554"/>
          </a:xfrm>
          <a:prstGeom prst="rect">
            <a:avLst/>
          </a:prstGeom>
          <a:noFill/>
        </p:spPr>
        <p:txBody>
          <a:bodyPr vert="horz" wrap="square" rtlCol="0">
            <a:spAutoFit/>
          </a:bodyPr>
          <a:lstStyle/>
          <a:p>
            <a:r>
              <a:rPr kumimoji="1" lang="ja-JP" altLang="en-US" sz="1600" dirty="0"/>
              <a:t>ここを捨てる効果はある</a:t>
            </a:r>
            <a:endParaRPr kumimoji="1" lang="ja-JP" altLang="en-US" sz="1600" dirty="0">
              <a:solidFill>
                <a:schemeClr val="accent4"/>
              </a:solidFill>
            </a:endParaRPr>
          </a:p>
        </p:txBody>
      </p:sp>
      <p:sp>
        <p:nvSpPr>
          <p:cNvPr id="45" name="テキスト ボックス 44">
            <a:extLst>
              <a:ext uri="{FF2B5EF4-FFF2-40B4-BE49-F238E27FC236}">
                <a16:creationId xmlns:a16="http://schemas.microsoft.com/office/drawing/2014/main" id="{10ACC95B-E733-4060-A4FC-ED6CDC904BE4}"/>
              </a:ext>
            </a:extLst>
          </p:cNvPr>
          <p:cNvSpPr txBox="1"/>
          <p:nvPr/>
        </p:nvSpPr>
        <p:spPr>
          <a:xfrm>
            <a:off x="247386" y="2324362"/>
            <a:ext cx="400110" cy="2714154"/>
          </a:xfrm>
          <a:prstGeom prst="rect">
            <a:avLst/>
          </a:prstGeom>
          <a:solidFill>
            <a:schemeClr val="bg1"/>
          </a:solidFill>
        </p:spPr>
        <p:txBody>
          <a:bodyPr vert="vert270" wrap="square" rtlCol="0">
            <a:spAutoFit/>
          </a:bodyPr>
          <a:lstStyle/>
          <a:p>
            <a:pPr algn="ctr"/>
            <a:r>
              <a:rPr kumimoji="1" lang="ja-JP" altLang="en-US" sz="1400" b="1" dirty="0"/>
              <a:t>結合能</a:t>
            </a:r>
          </a:p>
        </p:txBody>
      </p:sp>
      <p:sp>
        <p:nvSpPr>
          <p:cNvPr id="47" name="テキスト ボックス 46">
            <a:extLst>
              <a:ext uri="{FF2B5EF4-FFF2-40B4-BE49-F238E27FC236}">
                <a16:creationId xmlns:a16="http://schemas.microsoft.com/office/drawing/2014/main" id="{DA085CD4-92F8-49A4-A9DB-27107AD80A50}"/>
              </a:ext>
            </a:extLst>
          </p:cNvPr>
          <p:cNvSpPr txBox="1"/>
          <p:nvPr/>
        </p:nvSpPr>
        <p:spPr>
          <a:xfrm>
            <a:off x="571984" y="-20412"/>
            <a:ext cx="389677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スコア分析　</a:t>
            </a:r>
            <a:r>
              <a:rPr kumimoji="1" lang="en-US" altLang="ja-JP" sz="1600" b="1" dirty="0">
                <a:solidFill>
                  <a:schemeClr val="bg1"/>
                </a:solidFill>
              </a:rPr>
              <a:t>&gt;</a:t>
            </a:r>
            <a:r>
              <a:rPr kumimoji="1" lang="ja-JP" altLang="en-US" sz="1600" b="1" dirty="0">
                <a:solidFill>
                  <a:schemeClr val="bg1"/>
                </a:solidFill>
              </a:rPr>
              <a:t>　スコアによるスクリーニング</a:t>
            </a:r>
          </a:p>
        </p:txBody>
      </p:sp>
    </p:spTree>
    <p:extLst>
      <p:ext uri="{BB962C8B-B14F-4D97-AF65-F5344CB8AC3E}">
        <p14:creationId xmlns:p14="http://schemas.microsoft.com/office/powerpoint/2010/main" val="548793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8E4B9F2F-F659-4A5D-B78B-32DF3E967998}"/>
              </a:ext>
            </a:extLst>
          </p:cNvPr>
          <p:cNvSpPr/>
          <p:nvPr/>
        </p:nvSpPr>
        <p:spPr>
          <a:xfrm>
            <a:off x="420329" y="2498038"/>
            <a:ext cx="2403874" cy="19561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矢印: 右 62">
            <a:extLst>
              <a:ext uri="{FF2B5EF4-FFF2-40B4-BE49-F238E27FC236}">
                <a16:creationId xmlns:a16="http://schemas.microsoft.com/office/drawing/2014/main" id="{FD4BA9F2-BEE4-4871-B3D9-C23FA5B116CF}"/>
              </a:ext>
            </a:extLst>
          </p:cNvPr>
          <p:cNvSpPr/>
          <p:nvPr/>
        </p:nvSpPr>
        <p:spPr>
          <a:xfrm rot="5400000">
            <a:off x="1247256" y="3177361"/>
            <a:ext cx="707924" cy="329649"/>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貢献度の高い変異種類の抽出</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特徴抽出</a:t>
            </a:r>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353961" y="1044860"/>
            <a:ext cx="11563219" cy="792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モデル精度を落とさずに、重要な変数に絞ることで、有用な変異を抽出。</a:t>
            </a:r>
            <a:endParaRPr lang="en-US" altLang="ja-JP" sz="2800" dirty="0"/>
          </a:p>
        </p:txBody>
      </p:sp>
      <p:sp>
        <p:nvSpPr>
          <p:cNvPr id="35" name="テキスト ボックス 34">
            <a:extLst>
              <a:ext uri="{FF2B5EF4-FFF2-40B4-BE49-F238E27FC236}">
                <a16:creationId xmlns:a16="http://schemas.microsoft.com/office/drawing/2014/main" id="{DB8581E2-2A7E-4E86-A459-4A3942286675}"/>
              </a:ext>
            </a:extLst>
          </p:cNvPr>
          <p:cNvSpPr txBox="1"/>
          <p:nvPr/>
        </p:nvSpPr>
        <p:spPr>
          <a:xfrm>
            <a:off x="3235442" y="5759057"/>
            <a:ext cx="8763801" cy="338554"/>
          </a:xfrm>
          <a:prstGeom prst="rect">
            <a:avLst/>
          </a:prstGeom>
          <a:noFill/>
        </p:spPr>
        <p:txBody>
          <a:bodyPr wrap="square" rtlCol="0">
            <a:spAutoFit/>
          </a:bodyPr>
          <a:lstStyle/>
          <a:p>
            <a:r>
              <a:rPr lang="ja-JP" altLang="en-US" sz="1600" dirty="0">
                <a:solidFill>
                  <a:schemeClr val="accent2"/>
                </a:solidFill>
              </a:rPr>
              <a:t>黄：変異体生成において、積極的に実施したい変異、</a:t>
            </a:r>
            <a:r>
              <a:rPr lang="ja-JP" altLang="en-US" sz="1600" dirty="0">
                <a:solidFill>
                  <a:schemeClr val="accent4"/>
                </a:solidFill>
              </a:rPr>
              <a:t>赤：変異体生成において、なるべく禁止したい変異</a:t>
            </a:r>
            <a:endParaRPr lang="en-US" altLang="ja-JP" sz="1600" dirty="0">
              <a:solidFill>
                <a:schemeClr val="accent2"/>
              </a:solidFill>
            </a:endParaRPr>
          </a:p>
        </p:txBody>
      </p:sp>
      <mc:AlternateContent xmlns:mc="http://schemas.openxmlformats.org/markup-compatibility/2006" xmlns:a14="http://schemas.microsoft.com/office/drawing/2010/main">
        <mc:Choice Requires="a14">
          <p:graphicFrame>
            <p:nvGraphicFramePr>
              <p:cNvPr id="36" name="表 35">
                <a:extLst>
                  <a:ext uri="{FF2B5EF4-FFF2-40B4-BE49-F238E27FC236}">
                    <a16:creationId xmlns:a16="http://schemas.microsoft.com/office/drawing/2014/main" id="{EA7EEA81-C903-4777-8893-2A483B55F3FE}"/>
                  </a:ext>
                </a:extLst>
              </p:cNvPr>
              <p:cNvGraphicFramePr>
                <a:graphicFrameLocks noGrp="1"/>
              </p:cNvGraphicFramePr>
              <p:nvPr>
                <p:extLst>
                  <p:ext uri="{D42A27DB-BD31-4B8C-83A1-F6EECF244321}">
                    <p14:modId xmlns:p14="http://schemas.microsoft.com/office/powerpoint/2010/main" val="3911312904"/>
                  </p:ext>
                </p:extLst>
              </p:nvPr>
            </p:nvGraphicFramePr>
            <p:xfrm>
              <a:off x="3266949" y="4202991"/>
              <a:ext cx="8612872" cy="1524000"/>
            </p:xfrm>
            <a:graphic>
              <a:graphicData uri="http://schemas.openxmlformats.org/drawingml/2006/table">
                <a:tbl>
                  <a:tblPr firstRow="1" bandRow="1">
                    <a:tableStyleId>{5C22544A-7EE6-4342-B048-85BDC9FD1C3A}</a:tableStyleId>
                  </a:tblPr>
                  <a:tblGrid>
                    <a:gridCol w="1644264">
                      <a:extLst>
                        <a:ext uri="{9D8B030D-6E8A-4147-A177-3AD203B41FA5}">
                          <a16:colId xmlns:a16="http://schemas.microsoft.com/office/drawing/2014/main" val="889002752"/>
                        </a:ext>
                      </a:extLst>
                    </a:gridCol>
                    <a:gridCol w="914400">
                      <a:extLst>
                        <a:ext uri="{9D8B030D-6E8A-4147-A177-3AD203B41FA5}">
                          <a16:colId xmlns:a16="http://schemas.microsoft.com/office/drawing/2014/main" val="411324465"/>
                        </a:ext>
                      </a:extLst>
                    </a:gridCol>
                    <a:gridCol w="3392129">
                      <a:extLst>
                        <a:ext uri="{9D8B030D-6E8A-4147-A177-3AD203B41FA5}">
                          <a16:colId xmlns:a16="http://schemas.microsoft.com/office/drawing/2014/main" val="798167774"/>
                        </a:ext>
                      </a:extLst>
                    </a:gridCol>
                    <a:gridCol w="2662079">
                      <a:extLst>
                        <a:ext uri="{9D8B030D-6E8A-4147-A177-3AD203B41FA5}">
                          <a16:colId xmlns:a16="http://schemas.microsoft.com/office/drawing/2014/main" val="3659087152"/>
                        </a:ext>
                      </a:extLst>
                    </a:gridCol>
                  </a:tblGrid>
                  <a:tr h="0">
                    <a:tc>
                      <a:txBody>
                        <a:bodyPr/>
                        <a:lstStyle/>
                        <a:p>
                          <a:pPr algn="ctr"/>
                          <a:r>
                            <a:rPr kumimoji="1" lang="ja-JP" altLang="en-US" sz="1400" dirty="0"/>
                            <a:t>説明変数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係数符号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WT</a:t>
                          </a:r>
                          <a:r>
                            <a:rPr kumimoji="1" lang="ja-JP" altLang="en-US" sz="1400" dirty="0"/>
                            <a:t>からの改変あり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WT</a:t>
                          </a:r>
                          <a:r>
                            <a:rPr kumimoji="1" lang="ja-JP" altLang="en-US" sz="1400" dirty="0"/>
                            <a:t>からの改変なし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0475094"/>
                      </a:ext>
                    </a:extLst>
                  </a:tr>
                  <a:tr h="23042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説明変数</a:t>
                          </a:r>
                          <a:r>
                            <a:rPr kumimoji="1" lang="en-US" altLang="ja-JP" sz="1400" dirty="0"/>
                            <a:t>Ⅰ</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ja-JP" sz="1400" b="0" i="1" smtClean="0">
                                    <a:solidFill>
                                      <a:schemeClr val="tx1"/>
                                    </a:solidFill>
                                    <a:latin typeface="Cambria Math" panose="02040503050406030204" pitchFamily="18" charset="0"/>
                                  </a:rPr>
                                  <m:t>−</m:t>
                                </m:r>
                              </m:oMath>
                            </m:oMathPara>
                          </a14:m>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rgbClr val="FF0000"/>
                              </a:solidFill>
                            </a:rPr>
                            <a:t>5A</a:t>
                          </a:r>
                          <a:r>
                            <a:rPr kumimoji="1" lang="ja-JP" altLang="en-US" sz="1400" dirty="0" err="1"/>
                            <a:t>、</a:t>
                          </a:r>
                          <a:r>
                            <a:rPr kumimoji="1" lang="en-US" altLang="ja-JP" sz="1400" dirty="0"/>
                            <a:t>5V</a:t>
                          </a:r>
                          <a:r>
                            <a:rPr kumimoji="1" lang="ja-JP" altLang="en-US" sz="1400" dirty="0" err="1"/>
                            <a:t>、</a:t>
                          </a:r>
                          <a:r>
                            <a:rPr kumimoji="1" lang="en-US" altLang="ja-JP" sz="1400" dirty="0">
                              <a:solidFill>
                                <a:srgbClr val="FF0000"/>
                              </a:solidFill>
                            </a:rPr>
                            <a:t>30W</a:t>
                          </a:r>
                          <a:r>
                            <a:rPr kumimoji="1" lang="ja-JP" altLang="en-US" sz="1400" dirty="0" err="1"/>
                            <a:t>、</a:t>
                          </a:r>
                          <a:r>
                            <a:rPr kumimoji="1" lang="en-US" altLang="ja-JP" sz="1400" dirty="0">
                              <a:solidFill>
                                <a:srgbClr val="FF0000"/>
                              </a:solidFill>
                            </a:rPr>
                            <a:t>31A</a:t>
                          </a:r>
                          <a:r>
                            <a:rPr kumimoji="1" lang="ja-JP" altLang="en-US" sz="1400" dirty="0" err="1"/>
                            <a:t>、</a:t>
                          </a:r>
                          <a:r>
                            <a:rPr kumimoji="1" lang="en-US" altLang="ja-JP" sz="1400" dirty="0"/>
                            <a:t>33A</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22G</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5255351"/>
                      </a:ext>
                    </a:extLst>
                  </a:tr>
                  <a:tr h="230426">
                    <a:tc vMerge="1">
                      <a:txBody>
                        <a:bodyPr/>
                        <a:lstStyle/>
                        <a:p>
                          <a:pPr algn="ct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solidFill>
                                <a:srgbClr val="FF0000"/>
                              </a:solidFill>
                            </a:rPr>
                            <a:t>5W</a:t>
                          </a:r>
                          <a:r>
                            <a:rPr kumimoji="1" lang="ja-JP" altLang="en-US" sz="1400" dirty="0" err="1">
                              <a:solidFill>
                                <a:srgbClr val="FF0000"/>
                              </a:solidFill>
                            </a:rPr>
                            <a:t>、</a:t>
                          </a:r>
                          <a:r>
                            <a:rPr kumimoji="1" lang="en-US" altLang="ja-JP" sz="1400" dirty="0">
                              <a:solidFill>
                                <a:srgbClr val="FF0000"/>
                              </a:solidFill>
                            </a:rPr>
                            <a:t>6A</a:t>
                          </a:r>
                          <a:r>
                            <a:rPr kumimoji="1" lang="ja-JP" altLang="en-US" sz="1400" dirty="0" err="1">
                              <a:solidFill>
                                <a:srgbClr val="FF0000"/>
                              </a:solidFill>
                            </a:rPr>
                            <a:t>、</a:t>
                          </a:r>
                          <a:r>
                            <a:rPr kumimoji="1" lang="en-US" altLang="ja-JP" sz="1400" dirty="0">
                              <a:solidFill>
                                <a:srgbClr val="FF0000"/>
                              </a:solidFill>
                            </a:rPr>
                            <a:t>31W</a:t>
                          </a:r>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rPr>
                            <a:t>7Q</a:t>
                          </a:r>
                          <a:r>
                            <a:rPr kumimoji="1" lang="ja-JP" altLang="en-US" sz="1400" dirty="0" err="1">
                              <a:solidFill>
                                <a:schemeClr val="tx1"/>
                              </a:solidFill>
                            </a:rPr>
                            <a:t>、</a:t>
                          </a:r>
                          <a:r>
                            <a:rPr kumimoji="1" lang="en-US" altLang="ja-JP" sz="1400" dirty="0">
                              <a:solidFill>
                                <a:schemeClr val="tx1"/>
                              </a:solidFill>
                            </a:rPr>
                            <a:t>10G</a:t>
                          </a:r>
                          <a:r>
                            <a:rPr kumimoji="1" lang="ja-JP" altLang="en-US" sz="1400" dirty="0" err="1">
                              <a:solidFill>
                                <a:schemeClr val="tx1"/>
                              </a:solidFill>
                            </a:rPr>
                            <a:t>、</a:t>
                          </a:r>
                          <a:r>
                            <a:rPr kumimoji="1" lang="en-US" altLang="ja-JP" sz="1400" dirty="0">
                              <a:solidFill>
                                <a:schemeClr val="tx1"/>
                              </a:solidFill>
                            </a:rPr>
                            <a:t>34Q</a:t>
                          </a:r>
                          <a:r>
                            <a:rPr kumimoji="1" lang="ja-JP" altLang="en-US" sz="1400" dirty="0" err="1">
                              <a:solidFill>
                                <a:schemeClr val="tx1"/>
                              </a:solidFill>
                            </a:rPr>
                            <a:t>、</a:t>
                          </a:r>
                          <a:r>
                            <a:rPr kumimoji="1" lang="en-US" altLang="ja-JP" sz="1400" dirty="0">
                              <a:solidFill>
                                <a:schemeClr val="tx1"/>
                              </a:solidFill>
                            </a:rPr>
                            <a:t>36L</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70105375"/>
                      </a:ext>
                    </a:extLst>
                  </a:tr>
                  <a:tr h="23042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説明変数</a:t>
                          </a:r>
                          <a:r>
                            <a:rPr kumimoji="1" lang="en-US" altLang="ja-JP" sz="1400" dirty="0"/>
                            <a:t>Ⅱ</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ja-JP" sz="1400" b="0" i="1" smtClean="0">
                                    <a:solidFill>
                                      <a:schemeClr val="tx1"/>
                                    </a:solidFill>
                                    <a:latin typeface="Cambria Math" panose="02040503050406030204" pitchFamily="18" charset="0"/>
                                  </a:rPr>
                                  <m:t>−</m:t>
                                </m:r>
                              </m:oMath>
                            </m:oMathPara>
                          </a14:m>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rgbClr val="FF0000"/>
                              </a:solidFill>
                            </a:rPr>
                            <a:t>5A</a:t>
                          </a:r>
                          <a:r>
                            <a:rPr kumimoji="1" lang="ja-JP" altLang="en-US" sz="1400" dirty="0" err="1"/>
                            <a:t>、</a:t>
                          </a:r>
                          <a:r>
                            <a:rPr kumimoji="1" lang="en-US" altLang="ja-JP" sz="1400" dirty="0"/>
                            <a:t>7W</a:t>
                          </a:r>
                          <a:r>
                            <a:rPr kumimoji="1" lang="ja-JP" altLang="en-US" sz="1400" dirty="0" err="1"/>
                            <a:t>、</a:t>
                          </a:r>
                          <a:r>
                            <a:rPr kumimoji="1" lang="en-US" altLang="ja-JP" sz="1400" dirty="0"/>
                            <a:t>29A</a:t>
                          </a:r>
                          <a:r>
                            <a:rPr kumimoji="1" lang="ja-JP" altLang="en-US" sz="1400" dirty="0" err="1"/>
                            <a:t>、</a:t>
                          </a:r>
                          <a:r>
                            <a:rPr kumimoji="1" lang="en-US" altLang="ja-JP" sz="1400" dirty="0">
                              <a:solidFill>
                                <a:srgbClr val="FF0000"/>
                              </a:solidFill>
                            </a:rPr>
                            <a:t>30W</a:t>
                          </a:r>
                          <a:r>
                            <a:rPr kumimoji="1" lang="ja-JP" altLang="en-US" sz="1400" dirty="0" err="1"/>
                            <a:t>、</a:t>
                          </a:r>
                          <a:r>
                            <a:rPr kumimoji="1" lang="en-US" altLang="ja-JP" sz="1400" dirty="0">
                              <a:solidFill>
                                <a:srgbClr val="FF0000"/>
                              </a:solidFill>
                            </a:rPr>
                            <a:t>31A</a:t>
                          </a:r>
                          <a:r>
                            <a:rPr kumimoji="1" lang="ja-JP" altLang="en-US" sz="1400" dirty="0" err="1"/>
                            <a:t>、</a:t>
                          </a:r>
                          <a:r>
                            <a:rPr kumimoji="1" lang="en-US" altLang="ja-JP" sz="1400" dirty="0"/>
                            <a:t>32A</a:t>
                          </a:r>
                          <a:r>
                            <a:rPr kumimoji="1" lang="ja-JP" altLang="en-US" sz="1400" dirty="0" err="1"/>
                            <a:t>、</a:t>
                          </a:r>
                          <a:r>
                            <a:rPr kumimoji="1" lang="en-US" altLang="ja-JP" sz="1400" dirty="0"/>
                            <a:t>34A</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4">
                            <a:lumMod val="20000"/>
                            <a:lumOff val="80000"/>
                          </a:schemeClr>
                        </a:solidFill>
                      </a:tcPr>
                    </a:tc>
                    <a:extLst>
                      <a:ext uri="{0D108BD9-81ED-4DB2-BD59-A6C34878D82A}">
                        <a16:rowId xmlns:a16="http://schemas.microsoft.com/office/drawing/2014/main" val="1025406265"/>
                      </a:ext>
                    </a:extLst>
                  </a:tr>
                  <a:tr h="2304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solidFill>
                                <a:srgbClr val="FF0000"/>
                              </a:solidFill>
                            </a:rPr>
                            <a:t>5W</a:t>
                          </a:r>
                          <a:r>
                            <a:rPr kumimoji="1" lang="ja-JP" altLang="en-US" sz="1400" dirty="0" err="1">
                              <a:solidFill>
                                <a:srgbClr val="FF0000"/>
                              </a:solidFill>
                            </a:rPr>
                            <a:t>、</a:t>
                          </a:r>
                          <a:r>
                            <a:rPr kumimoji="1" lang="en-US" altLang="ja-JP" sz="1400" dirty="0">
                              <a:solidFill>
                                <a:srgbClr val="FF0000"/>
                              </a:solidFill>
                            </a:rPr>
                            <a:t>6A</a:t>
                          </a:r>
                          <a:r>
                            <a:rPr kumimoji="1" lang="ja-JP" altLang="en-US" sz="1400" dirty="0" err="1">
                              <a:solidFill>
                                <a:srgbClr val="FF0000"/>
                              </a:solidFill>
                            </a:rPr>
                            <a:t>、</a:t>
                          </a:r>
                          <a:r>
                            <a:rPr kumimoji="1" lang="en-US" altLang="ja-JP" sz="1400" dirty="0">
                              <a:solidFill>
                                <a:srgbClr val="FF0000"/>
                              </a:solidFill>
                            </a:rPr>
                            <a:t>31W</a:t>
                          </a:r>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2">
                            <a:lumMod val="20000"/>
                            <a:lumOff val="80000"/>
                          </a:schemeClr>
                        </a:solidFill>
                      </a:tcPr>
                    </a:tc>
                    <a:extLst>
                      <a:ext uri="{0D108BD9-81ED-4DB2-BD59-A6C34878D82A}">
                        <a16:rowId xmlns:a16="http://schemas.microsoft.com/office/drawing/2014/main" val="1714435520"/>
                      </a:ext>
                    </a:extLst>
                  </a:tr>
                </a:tbl>
              </a:graphicData>
            </a:graphic>
          </p:graphicFrame>
        </mc:Choice>
        <mc:Fallback xmlns="">
          <p:graphicFrame>
            <p:nvGraphicFramePr>
              <p:cNvPr id="36" name="表 35">
                <a:extLst>
                  <a:ext uri="{FF2B5EF4-FFF2-40B4-BE49-F238E27FC236}">
                    <a16:creationId xmlns:a16="http://schemas.microsoft.com/office/drawing/2014/main" id="{EA7EEA81-C903-4777-8893-2A483B55F3FE}"/>
                  </a:ext>
                </a:extLst>
              </p:cNvPr>
              <p:cNvGraphicFramePr>
                <a:graphicFrameLocks noGrp="1"/>
              </p:cNvGraphicFramePr>
              <p:nvPr>
                <p:extLst>
                  <p:ext uri="{D42A27DB-BD31-4B8C-83A1-F6EECF244321}">
                    <p14:modId xmlns:p14="http://schemas.microsoft.com/office/powerpoint/2010/main" val="3911312904"/>
                  </p:ext>
                </p:extLst>
              </p:nvPr>
            </p:nvGraphicFramePr>
            <p:xfrm>
              <a:off x="3266949" y="4202991"/>
              <a:ext cx="8612872" cy="1524000"/>
            </p:xfrm>
            <a:graphic>
              <a:graphicData uri="http://schemas.openxmlformats.org/drawingml/2006/table">
                <a:tbl>
                  <a:tblPr firstRow="1" bandRow="1">
                    <a:tableStyleId>{5C22544A-7EE6-4342-B048-85BDC9FD1C3A}</a:tableStyleId>
                  </a:tblPr>
                  <a:tblGrid>
                    <a:gridCol w="1644264">
                      <a:extLst>
                        <a:ext uri="{9D8B030D-6E8A-4147-A177-3AD203B41FA5}">
                          <a16:colId xmlns:a16="http://schemas.microsoft.com/office/drawing/2014/main" val="889002752"/>
                        </a:ext>
                      </a:extLst>
                    </a:gridCol>
                    <a:gridCol w="914400">
                      <a:extLst>
                        <a:ext uri="{9D8B030D-6E8A-4147-A177-3AD203B41FA5}">
                          <a16:colId xmlns:a16="http://schemas.microsoft.com/office/drawing/2014/main" val="411324465"/>
                        </a:ext>
                      </a:extLst>
                    </a:gridCol>
                    <a:gridCol w="3392129">
                      <a:extLst>
                        <a:ext uri="{9D8B030D-6E8A-4147-A177-3AD203B41FA5}">
                          <a16:colId xmlns:a16="http://schemas.microsoft.com/office/drawing/2014/main" val="798167774"/>
                        </a:ext>
                      </a:extLst>
                    </a:gridCol>
                    <a:gridCol w="2662079">
                      <a:extLst>
                        <a:ext uri="{9D8B030D-6E8A-4147-A177-3AD203B41FA5}">
                          <a16:colId xmlns:a16="http://schemas.microsoft.com/office/drawing/2014/main" val="3659087152"/>
                        </a:ext>
                      </a:extLst>
                    </a:gridCol>
                  </a:tblGrid>
                  <a:tr h="304800">
                    <a:tc>
                      <a:txBody>
                        <a:bodyPr/>
                        <a:lstStyle/>
                        <a:p>
                          <a:pPr algn="ctr"/>
                          <a:r>
                            <a:rPr kumimoji="1" lang="ja-JP" altLang="en-US" sz="1400" dirty="0"/>
                            <a:t>説明変数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係数符号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WT</a:t>
                          </a:r>
                          <a:r>
                            <a:rPr kumimoji="1" lang="ja-JP" altLang="en-US" sz="1400" dirty="0"/>
                            <a:t>からの改変あり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WT</a:t>
                          </a:r>
                          <a:r>
                            <a:rPr kumimoji="1" lang="ja-JP" altLang="en-US" sz="1400" dirty="0"/>
                            <a:t>からの改変なし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0475094"/>
                      </a:ext>
                    </a:extLst>
                  </a:tr>
                  <a:tr h="30480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説明変数</a:t>
                          </a:r>
                          <a:r>
                            <a:rPr kumimoji="1" lang="en-US" altLang="ja-JP" sz="1400" dirty="0"/>
                            <a:t>Ⅰ</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0667" t="-102000" r="-664000" b="-324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rgbClr val="FF0000"/>
                              </a:solidFill>
                            </a:rPr>
                            <a:t>5A</a:t>
                          </a:r>
                          <a:r>
                            <a:rPr kumimoji="1" lang="ja-JP" altLang="en-US" sz="1400" dirty="0" err="1"/>
                            <a:t>、</a:t>
                          </a:r>
                          <a:r>
                            <a:rPr kumimoji="1" lang="en-US" altLang="ja-JP" sz="1400" dirty="0"/>
                            <a:t>5V</a:t>
                          </a:r>
                          <a:r>
                            <a:rPr kumimoji="1" lang="ja-JP" altLang="en-US" sz="1400" dirty="0" err="1"/>
                            <a:t>、</a:t>
                          </a:r>
                          <a:r>
                            <a:rPr kumimoji="1" lang="en-US" altLang="ja-JP" sz="1400" dirty="0">
                              <a:solidFill>
                                <a:srgbClr val="FF0000"/>
                              </a:solidFill>
                            </a:rPr>
                            <a:t>30W</a:t>
                          </a:r>
                          <a:r>
                            <a:rPr kumimoji="1" lang="ja-JP" altLang="en-US" sz="1400" dirty="0" err="1"/>
                            <a:t>、</a:t>
                          </a:r>
                          <a:r>
                            <a:rPr kumimoji="1" lang="en-US" altLang="ja-JP" sz="1400" dirty="0">
                              <a:solidFill>
                                <a:srgbClr val="FF0000"/>
                              </a:solidFill>
                            </a:rPr>
                            <a:t>31A</a:t>
                          </a:r>
                          <a:r>
                            <a:rPr kumimoji="1" lang="ja-JP" altLang="en-US" sz="1400" dirty="0" err="1"/>
                            <a:t>、</a:t>
                          </a:r>
                          <a:r>
                            <a:rPr kumimoji="1" lang="en-US" altLang="ja-JP" sz="1400" dirty="0"/>
                            <a:t>33A</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22G</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5255351"/>
                      </a:ext>
                    </a:extLst>
                  </a:tr>
                  <a:tr h="304800">
                    <a:tc vMerge="1">
                      <a:txBody>
                        <a:bodyPr/>
                        <a:lstStyle/>
                        <a:p>
                          <a:pPr algn="ct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solidFill>
                                <a:srgbClr val="FF0000"/>
                              </a:solidFill>
                            </a:rPr>
                            <a:t>5W</a:t>
                          </a:r>
                          <a:r>
                            <a:rPr kumimoji="1" lang="ja-JP" altLang="en-US" sz="1400" dirty="0" err="1">
                              <a:solidFill>
                                <a:srgbClr val="FF0000"/>
                              </a:solidFill>
                            </a:rPr>
                            <a:t>、</a:t>
                          </a:r>
                          <a:r>
                            <a:rPr kumimoji="1" lang="en-US" altLang="ja-JP" sz="1400" dirty="0">
                              <a:solidFill>
                                <a:srgbClr val="FF0000"/>
                              </a:solidFill>
                            </a:rPr>
                            <a:t>6A</a:t>
                          </a:r>
                          <a:r>
                            <a:rPr kumimoji="1" lang="ja-JP" altLang="en-US" sz="1400" dirty="0" err="1">
                              <a:solidFill>
                                <a:srgbClr val="FF0000"/>
                              </a:solidFill>
                            </a:rPr>
                            <a:t>、</a:t>
                          </a:r>
                          <a:r>
                            <a:rPr kumimoji="1" lang="en-US" altLang="ja-JP" sz="1400" dirty="0">
                              <a:solidFill>
                                <a:srgbClr val="FF0000"/>
                              </a:solidFill>
                            </a:rPr>
                            <a:t>31W</a:t>
                          </a:r>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rPr>
                            <a:t>7Q</a:t>
                          </a:r>
                          <a:r>
                            <a:rPr kumimoji="1" lang="ja-JP" altLang="en-US" sz="1400" dirty="0" err="1">
                              <a:solidFill>
                                <a:schemeClr val="tx1"/>
                              </a:solidFill>
                            </a:rPr>
                            <a:t>、</a:t>
                          </a:r>
                          <a:r>
                            <a:rPr kumimoji="1" lang="en-US" altLang="ja-JP" sz="1400" dirty="0">
                              <a:solidFill>
                                <a:schemeClr val="tx1"/>
                              </a:solidFill>
                            </a:rPr>
                            <a:t>10G</a:t>
                          </a:r>
                          <a:r>
                            <a:rPr kumimoji="1" lang="ja-JP" altLang="en-US" sz="1400" dirty="0" err="1">
                              <a:solidFill>
                                <a:schemeClr val="tx1"/>
                              </a:solidFill>
                            </a:rPr>
                            <a:t>、</a:t>
                          </a:r>
                          <a:r>
                            <a:rPr kumimoji="1" lang="en-US" altLang="ja-JP" sz="1400" dirty="0">
                              <a:solidFill>
                                <a:schemeClr val="tx1"/>
                              </a:solidFill>
                            </a:rPr>
                            <a:t>34Q</a:t>
                          </a:r>
                          <a:r>
                            <a:rPr kumimoji="1" lang="ja-JP" altLang="en-US" sz="1400" dirty="0" err="1">
                              <a:solidFill>
                                <a:schemeClr val="tx1"/>
                              </a:solidFill>
                            </a:rPr>
                            <a:t>、</a:t>
                          </a:r>
                          <a:r>
                            <a:rPr kumimoji="1" lang="en-US" altLang="ja-JP" sz="1400" dirty="0">
                              <a:solidFill>
                                <a:schemeClr val="tx1"/>
                              </a:solidFill>
                            </a:rPr>
                            <a:t>36L</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70105375"/>
                      </a:ext>
                    </a:extLst>
                  </a:tr>
                  <a:tr h="30480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説明変数</a:t>
                          </a:r>
                          <a:r>
                            <a:rPr kumimoji="1" lang="en-US" altLang="ja-JP" sz="1400" dirty="0"/>
                            <a:t>Ⅱ</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0667" t="-304000" r="-664000" b="-1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rgbClr val="FF0000"/>
                              </a:solidFill>
                            </a:rPr>
                            <a:t>5A</a:t>
                          </a:r>
                          <a:r>
                            <a:rPr kumimoji="1" lang="ja-JP" altLang="en-US" sz="1400" dirty="0" err="1"/>
                            <a:t>、</a:t>
                          </a:r>
                          <a:r>
                            <a:rPr kumimoji="1" lang="en-US" altLang="ja-JP" sz="1400" dirty="0"/>
                            <a:t>7W</a:t>
                          </a:r>
                          <a:r>
                            <a:rPr kumimoji="1" lang="ja-JP" altLang="en-US" sz="1400" dirty="0" err="1"/>
                            <a:t>、</a:t>
                          </a:r>
                          <a:r>
                            <a:rPr kumimoji="1" lang="en-US" altLang="ja-JP" sz="1400" dirty="0"/>
                            <a:t>29A</a:t>
                          </a:r>
                          <a:r>
                            <a:rPr kumimoji="1" lang="ja-JP" altLang="en-US" sz="1400" dirty="0" err="1"/>
                            <a:t>、</a:t>
                          </a:r>
                          <a:r>
                            <a:rPr kumimoji="1" lang="en-US" altLang="ja-JP" sz="1400" dirty="0">
                              <a:solidFill>
                                <a:srgbClr val="FF0000"/>
                              </a:solidFill>
                            </a:rPr>
                            <a:t>30W</a:t>
                          </a:r>
                          <a:r>
                            <a:rPr kumimoji="1" lang="ja-JP" altLang="en-US" sz="1400" dirty="0" err="1"/>
                            <a:t>、</a:t>
                          </a:r>
                          <a:r>
                            <a:rPr kumimoji="1" lang="en-US" altLang="ja-JP" sz="1400" dirty="0">
                              <a:solidFill>
                                <a:srgbClr val="FF0000"/>
                              </a:solidFill>
                            </a:rPr>
                            <a:t>31A</a:t>
                          </a:r>
                          <a:r>
                            <a:rPr kumimoji="1" lang="ja-JP" altLang="en-US" sz="1400" dirty="0" err="1"/>
                            <a:t>、</a:t>
                          </a:r>
                          <a:r>
                            <a:rPr kumimoji="1" lang="en-US" altLang="ja-JP" sz="1400" dirty="0"/>
                            <a:t>32A</a:t>
                          </a:r>
                          <a:r>
                            <a:rPr kumimoji="1" lang="ja-JP" altLang="en-US" sz="1400" dirty="0" err="1"/>
                            <a:t>、</a:t>
                          </a:r>
                          <a:r>
                            <a:rPr kumimoji="1" lang="en-US" altLang="ja-JP" sz="1400" dirty="0"/>
                            <a:t>34A</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4">
                            <a:lumMod val="20000"/>
                            <a:lumOff val="80000"/>
                          </a:schemeClr>
                        </a:solidFill>
                      </a:tcPr>
                    </a:tc>
                    <a:extLst>
                      <a:ext uri="{0D108BD9-81ED-4DB2-BD59-A6C34878D82A}">
                        <a16:rowId xmlns:a16="http://schemas.microsoft.com/office/drawing/2014/main" val="1025406265"/>
                      </a:ext>
                    </a:extLst>
                  </a:tr>
                  <a:tr h="3048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solidFill>
                                <a:srgbClr val="FF0000"/>
                              </a:solidFill>
                            </a:rPr>
                            <a:t>5W</a:t>
                          </a:r>
                          <a:r>
                            <a:rPr kumimoji="1" lang="ja-JP" altLang="en-US" sz="1400" dirty="0" err="1">
                              <a:solidFill>
                                <a:srgbClr val="FF0000"/>
                              </a:solidFill>
                            </a:rPr>
                            <a:t>、</a:t>
                          </a:r>
                          <a:r>
                            <a:rPr kumimoji="1" lang="en-US" altLang="ja-JP" sz="1400" dirty="0">
                              <a:solidFill>
                                <a:srgbClr val="FF0000"/>
                              </a:solidFill>
                            </a:rPr>
                            <a:t>6A</a:t>
                          </a:r>
                          <a:r>
                            <a:rPr kumimoji="1" lang="ja-JP" altLang="en-US" sz="1400" dirty="0" err="1">
                              <a:solidFill>
                                <a:srgbClr val="FF0000"/>
                              </a:solidFill>
                            </a:rPr>
                            <a:t>、</a:t>
                          </a:r>
                          <a:r>
                            <a:rPr kumimoji="1" lang="en-US" altLang="ja-JP" sz="1400" dirty="0">
                              <a:solidFill>
                                <a:srgbClr val="FF0000"/>
                              </a:solidFill>
                            </a:rPr>
                            <a:t>31W</a:t>
                          </a:r>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2">
                            <a:lumMod val="20000"/>
                            <a:lumOff val="80000"/>
                          </a:schemeClr>
                        </a:solidFill>
                      </a:tcPr>
                    </a:tc>
                    <a:extLst>
                      <a:ext uri="{0D108BD9-81ED-4DB2-BD59-A6C34878D82A}">
                        <a16:rowId xmlns:a16="http://schemas.microsoft.com/office/drawing/2014/main" val="1714435520"/>
                      </a:ext>
                    </a:extLst>
                  </a:tr>
                </a:tbl>
              </a:graphicData>
            </a:graphic>
          </p:graphicFrame>
        </mc:Fallback>
      </mc:AlternateContent>
      <p:graphicFrame>
        <p:nvGraphicFramePr>
          <p:cNvPr id="37" name="表 36">
            <a:extLst>
              <a:ext uri="{FF2B5EF4-FFF2-40B4-BE49-F238E27FC236}">
                <a16:creationId xmlns:a16="http://schemas.microsoft.com/office/drawing/2014/main" id="{0CF8B042-D699-494D-BB0A-D85188D0ADCD}"/>
              </a:ext>
            </a:extLst>
          </p:cNvPr>
          <p:cNvGraphicFramePr>
            <a:graphicFrameLocks noGrp="1"/>
          </p:cNvGraphicFramePr>
          <p:nvPr>
            <p:extLst>
              <p:ext uri="{D42A27DB-BD31-4B8C-83A1-F6EECF244321}">
                <p14:modId xmlns:p14="http://schemas.microsoft.com/office/powerpoint/2010/main" val="2197580540"/>
              </p:ext>
            </p:extLst>
          </p:nvPr>
        </p:nvGraphicFramePr>
        <p:xfrm>
          <a:off x="3266950" y="2419168"/>
          <a:ext cx="8612871" cy="1219200"/>
        </p:xfrm>
        <a:graphic>
          <a:graphicData uri="http://schemas.openxmlformats.org/drawingml/2006/table">
            <a:tbl>
              <a:tblPr firstRow="1" bandRow="1">
                <a:tableStyleId>{5C22544A-7EE6-4342-B048-85BDC9FD1C3A}</a:tableStyleId>
              </a:tblPr>
              <a:tblGrid>
                <a:gridCol w="1615083">
                  <a:extLst>
                    <a:ext uri="{9D8B030D-6E8A-4147-A177-3AD203B41FA5}">
                      <a16:colId xmlns:a16="http://schemas.microsoft.com/office/drawing/2014/main" val="411324465"/>
                    </a:ext>
                  </a:extLst>
                </a:gridCol>
                <a:gridCol w="1166298">
                  <a:extLst>
                    <a:ext uri="{9D8B030D-6E8A-4147-A177-3AD203B41FA5}">
                      <a16:colId xmlns:a16="http://schemas.microsoft.com/office/drawing/2014/main" val="2880482185"/>
                    </a:ext>
                  </a:extLst>
                </a:gridCol>
                <a:gridCol w="1166298">
                  <a:extLst>
                    <a:ext uri="{9D8B030D-6E8A-4147-A177-3AD203B41FA5}">
                      <a16:colId xmlns:a16="http://schemas.microsoft.com/office/drawing/2014/main" val="3659087152"/>
                    </a:ext>
                  </a:extLst>
                </a:gridCol>
                <a:gridCol w="1166298">
                  <a:extLst>
                    <a:ext uri="{9D8B030D-6E8A-4147-A177-3AD203B41FA5}">
                      <a16:colId xmlns:a16="http://schemas.microsoft.com/office/drawing/2014/main" val="982966272"/>
                    </a:ext>
                  </a:extLst>
                </a:gridCol>
                <a:gridCol w="1166298">
                  <a:extLst>
                    <a:ext uri="{9D8B030D-6E8A-4147-A177-3AD203B41FA5}">
                      <a16:colId xmlns:a16="http://schemas.microsoft.com/office/drawing/2014/main" val="4055678046"/>
                    </a:ext>
                  </a:extLst>
                </a:gridCol>
                <a:gridCol w="1166298">
                  <a:extLst>
                    <a:ext uri="{9D8B030D-6E8A-4147-A177-3AD203B41FA5}">
                      <a16:colId xmlns:a16="http://schemas.microsoft.com/office/drawing/2014/main" val="3715759864"/>
                    </a:ext>
                  </a:extLst>
                </a:gridCol>
                <a:gridCol w="1166298">
                  <a:extLst>
                    <a:ext uri="{9D8B030D-6E8A-4147-A177-3AD203B41FA5}">
                      <a16:colId xmlns:a16="http://schemas.microsoft.com/office/drawing/2014/main" val="3316476359"/>
                    </a:ext>
                  </a:extLst>
                </a:gridCol>
              </a:tblGrid>
              <a:tr h="144016">
                <a:tc rowSpan="2">
                  <a:txBody>
                    <a:bodyPr/>
                    <a:lstStyle/>
                    <a:p>
                      <a:pPr algn="ctr"/>
                      <a:r>
                        <a:rPr kumimoji="1" lang="ja-JP" altLang="en-US" sz="1400" dirty="0"/>
                        <a:t>説明変数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ja-JP" altLang="en-US" sz="1400" dirty="0"/>
                        <a:t>元の変数群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ja-JP" altLang="en-US" sz="1400" dirty="0"/>
                        <a:t>特徴抽出後の変数群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4491300"/>
                  </a:ext>
                </a:extLst>
              </a:tr>
              <a:tr h="144016">
                <a:tc vMerge="1">
                  <a:txBody>
                    <a:bodyPr/>
                    <a:lstStyle/>
                    <a:p>
                      <a:pPr algn="ct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変数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推定精度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予測精度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変数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推定精度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予測精度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0475094"/>
                  </a:ext>
                </a:extLst>
              </a:tr>
              <a:tr h="144016">
                <a:tc>
                  <a:txBody>
                    <a:bodyPr/>
                    <a:lstStyle/>
                    <a:p>
                      <a:pPr algn="ctr"/>
                      <a:r>
                        <a:rPr kumimoji="1" lang="ja-JP" altLang="en-US" sz="1400" dirty="0"/>
                        <a:t>説明変数</a:t>
                      </a:r>
                      <a:r>
                        <a:rPr kumimoji="1" lang="en-US" altLang="ja-JP" sz="1400" dirty="0"/>
                        <a:t>Ⅰ</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rPr>
                        <a:t>317</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rgbClr val="FF0000"/>
                          </a:solidFill>
                        </a:rPr>
                        <a:t>98.1%</a:t>
                      </a:r>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rgbClr val="FF0000"/>
                          </a:solidFill>
                        </a:rPr>
                        <a:t>80.0%</a:t>
                      </a:r>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rPr>
                        <a:t>57</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rgbClr val="FF0000"/>
                          </a:solidFill>
                        </a:rPr>
                        <a:t>91.7%</a:t>
                      </a:r>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rgbClr val="FF0000"/>
                          </a:solidFill>
                        </a:rPr>
                        <a:t>84.6%</a:t>
                      </a:r>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663489"/>
                  </a:ext>
                </a:extLst>
              </a:tr>
              <a:tr h="144016">
                <a:tc>
                  <a:txBody>
                    <a:bodyPr/>
                    <a:lstStyle/>
                    <a:p>
                      <a:pPr algn="ctr"/>
                      <a:r>
                        <a:rPr kumimoji="1" lang="ja-JP" altLang="en-US" sz="1400" dirty="0"/>
                        <a:t>説明変数</a:t>
                      </a:r>
                      <a:r>
                        <a:rPr kumimoji="1" lang="en-US" altLang="ja-JP" sz="1400" dirty="0"/>
                        <a:t>Ⅱ</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rPr>
                        <a:t>280</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rPr>
                        <a:t>97.0%</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rPr>
                        <a:t>69.8%</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rPr>
                        <a:t>60</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rPr>
                        <a:t>81.6%</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rPr>
                        <a:t>74.1%</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6843679"/>
                  </a:ext>
                </a:extLst>
              </a:tr>
            </a:tbl>
          </a:graphicData>
        </a:graphic>
      </p:graphicFrame>
      <p:sp>
        <p:nvSpPr>
          <p:cNvPr id="42" name="テキスト ボックス 41">
            <a:extLst>
              <a:ext uri="{FF2B5EF4-FFF2-40B4-BE49-F238E27FC236}">
                <a16:creationId xmlns:a16="http://schemas.microsoft.com/office/drawing/2014/main" id="{5D6ABDFA-B0DA-4D53-8773-1CF3F0FF40DE}"/>
              </a:ext>
            </a:extLst>
          </p:cNvPr>
          <p:cNvSpPr txBox="1"/>
          <p:nvPr/>
        </p:nvSpPr>
        <p:spPr>
          <a:xfrm>
            <a:off x="3178462" y="2079150"/>
            <a:ext cx="1154139" cy="338554"/>
          </a:xfrm>
          <a:prstGeom prst="rect">
            <a:avLst/>
          </a:prstGeom>
          <a:noFill/>
        </p:spPr>
        <p:txBody>
          <a:bodyPr wrap="square" rtlCol="0">
            <a:spAutoFit/>
          </a:bodyPr>
          <a:lstStyle/>
          <a:p>
            <a:pPr algn="ctr"/>
            <a:r>
              <a:rPr lang="ja-JP" altLang="en-US" sz="1600" dirty="0"/>
              <a:t>分類精度</a:t>
            </a:r>
            <a:endParaRPr lang="en-US" altLang="ja-JP" sz="1600" dirty="0"/>
          </a:p>
        </p:txBody>
      </p:sp>
      <p:sp>
        <p:nvSpPr>
          <p:cNvPr id="43" name="テキスト ボックス 42">
            <a:extLst>
              <a:ext uri="{FF2B5EF4-FFF2-40B4-BE49-F238E27FC236}">
                <a16:creationId xmlns:a16="http://schemas.microsoft.com/office/drawing/2014/main" id="{F77C64C7-5F53-4D6A-BEE7-1291504F7076}"/>
              </a:ext>
            </a:extLst>
          </p:cNvPr>
          <p:cNvSpPr txBox="1"/>
          <p:nvPr/>
        </p:nvSpPr>
        <p:spPr>
          <a:xfrm>
            <a:off x="3240505" y="3852032"/>
            <a:ext cx="2715130" cy="338554"/>
          </a:xfrm>
          <a:prstGeom prst="rect">
            <a:avLst/>
          </a:prstGeom>
          <a:noFill/>
        </p:spPr>
        <p:txBody>
          <a:bodyPr wrap="square" rtlCol="0">
            <a:spAutoFit/>
          </a:bodyPr>
          <a:lstStyle/>
          <a:p>
            <a:pPr algn="ctr"/>
            <a:r>
              <a:rPr lang="ja-JP" altLang="en-US" sz="1600" dirty="0"/>
              <a:t>貢献度が高い配列位置と残基</a:t>
            </a:r>
            <a:endParaRPr lang="en-US" altLang="ja-JP" sz="1600" dirty="0"/>
          </a:p>
        </p:txBody>
      </p:sp>
      <p:sp>
        <p:nvSpPr>
          <p:cNvPr id="44" name="テキスト ボックス 43">
            <a:extLst>
              <a:ext uri="{FF2B5EF4-FFF2-40B4-BE49-F238E27FC236}">
                <a16:creationId xmlns:a16="http://schemas.microsoft.com/office/drawing/2014/main" id="{338FE109-F3A4-4CC2-8BF0-FD8947639449}"/>
              </a:ext>
            </a:extLst>
          </p:cNvPr>
          <p:cNvSpPr txBox="1"/>
          <p:nvPr/>
        </p:nvSpPr>
        <p:spPr>
          <a:xfrm>
            <a:off x="900159" y="2589090"/>
            <a:ext cx="1402118" cy="338554"/>
          </a:xfrm>
          <a:prstGeom prst="rect">
            <a:avLst/>
          </a:prstGeom>
          <a:noFill/>
        </p:spPr>
        <p:txBody>
          <a:bodyPr wrap="square" rtlCol="0">
            <a:spAutoFit/>
          </a:bodyPr>
          <a:lstStyle/>
          <a:p>
            <a:pPr algn="ctr"/>
            <a:r>
              <a:rPr lang="ja-JP" altLang="en-US" sz="1600" dirty="0"/>
              <a:t>アミノ酸配列</a:t>
            </a:r>
            <a:endParaRPr lang="en-US" altLang="ja-JP" sz="1600" dirty="0"/>
          </a:p>
        </p:txBody>
      </p:sp>
      <p:sp>
        <p:nvSpPr>
          <p:cNvPr id="51" name="テキスト ボックス 50">
            <a:extLst>
              <a:ext uri="{FF2B5EF4-FFF2-40B4-BE49-F238E27FC236}">
                <a16:creationId xmlns:a16="http://schemas.microsoft.com/office/drawing/2014/main" id="{61AAC007-EA61-45A2-B377-E581DBB616CB}"/>
              </a:ext>
            </a:extLst>
          </p:cNvPr>
          <p:cNvSpPr txBox="1"/>
          <p:nvPr/>
        </p:nvSpPr>
        <p:spPr>
          <a:xfrm>
            <a:off x="586754" y="3697922"/>
            <a:ext cx="2028925" cy="523220"/>
          </a:xfrm>
          <a:prstGeom prst="rect">
            <a:avLst/>
          </a:prstGeom>
          <a:noFill/>
        </p:spPr>
        <p:txBody>
          <a:bodyPr wrap="square" rtlCol="0">
            <a:spAutoFit/>
          </a:bodyPr>
          <a:lstStyle/>
          <a:p>
            <a:pPr algn="ctr"/>
            <a:r>
              <a:rPr lang="ja-JP" altLang="en-US" sz="1600" dirty="0"/>
              <a:t>結合能強／無</a:t>
            </a:r>
            <a:endParaRPr lang="en-US" altLang="ja-JP" sz="1600" dirty="0"/>
          </a:p>
          <a:p>
            <a:pPr algn="ctr"/>
            <a:r>
              <a:rPr lang="ja-JP" altLang="en-US" sz="1200" dirty="0"/>
              <a:t>（</a:t>
            </a:r>
            <a:r>
              <a:rPr lang="en-US" altLang="ja-JP" sz="1200" dirty="0"/>
              <a:t>2</a:t>
            </a:r>
            <a:r>
              <a:rPr lang="ja-JP" altLang="en-US" sz="1200" dirty="0"/>
              <a:t>クラス）</a:t>
            </a:r>
            <a:endParaRPr lang="en-US" altLang="ja-JP" sz="1200" dirty="0"/>
          </a:p>
        </p:txBody>
      </p:sp>
      <p:sp>
        <p:nvSpPr>
          <p:cNvPr id="5" name="正方形/長方形 4">
            <a:extLst>
              <a:ext uri="{FF2B5EF4-FFF2-40B4-BE49-F238E27FC236}">
                <a16:creationId xmlns:a16="http://schemas.microsoft.com/office/drawing/2014/main" id="{5DAFB89B-C416-49CD-9B59-9EC6E1CDE804}"/>
              </a:ext>
            </a:extLst>
          </p:cNvPr>
          <p:cNvSpPr/>
          <p:nvPr/>
        </p:nvSpPr>
        <p:spPr>
          <a:xfrm>
            <a:off x="900158" y="3168091"/>
            <a:ext cx="1402119" cy="2843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分類モデル</a:t>
            </a:r>
          </a:p>
        </p:txBody>
      </p:sp>
      <p:sp>
        <p:nvSpPr>
          <p:cNvPr id="57" name="テキスト ボックス 56">
            <a:extLst>
              <a:ext uri="{FF2B5EF4-FFF2-40B4-BE49-F238E27FC236}">
                <a16:creationId xmlns:a16="http://schemas.microsoft.com/office/drawing/2014/main" id="{9B1B4E05-D451-4D01-BDF3-522CDB2B8B62}"/>
              </a:ext>
            </a:extLst>
          </p:cNvPr>
          <p:cNvSpPr txBox="1"/>
          <p:nvPr/>
        </p:nvSpPr>
        <p:spPr>
          <a:xfrm>
            <a:off x="1325199" y="4177211"/>
            <a:ext cx="1499004" cy="276999"/>
          </a:xfrm>
          <a:prstGeom prst="rect">
            <a:avLst/>
          </a:prstGeom>
          <a:noFill/>
        </p:spPr>
        <p:txBody>
          <a:bodyPr wrap="square" rtlCol="0">
            <a:spAutoFit/>
          </a:bodyPr>
          <a:lstStyle/>
          <a:p>
            <a:pPr algn="ctr"/>
            <a:r>
              <a:rPr lang="ja-JP" altLang="en-US" sz="1200" dirty="0"/>
              <a:t>（簡易評価結果）</a:t>
            </a:r>
            <a:endParaRPr lang="en-US" altLang="ja-JP" sz="1200" dirty="0"/>
          </a:p>
        </p:txBody>
      </p:sp>
      <p:sp>
        <p:nvSpPr>
          <p:cNvPr id="7" name="二等辺三角形 6">
            <a:extLst>
              <a:ext uri="{FF2B5EF4-FFF2-40B4-BE49-F238E27FC236}">
                <a16:creationId xmlns:a16="http://schemas.microsoft.com/office/drawing/2014/main" id="{63C84391-3BB1-45F0-8D0C-364D2E9FCBE8}"/>
              </a:ext>
            </a:extLst>
          </p:cNvPr>
          <p:cNvSpPr/>
          <p:nvPr/>
        </p:nvSpPr>
        <p:spPr>
          <a:xfrm flipV="1">
            <a:off x="1288160" y="4725062"/>
            <a:ext cx="668209" cy="21958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A4649906-E5EB-4CA6-9995-7BE96030ECA4}"/>
              </a:ext>
            </a:extLst>
          </p:cNvPr>
          <p:cNvSpPr txBox="1"/>
          <p:nvPr/>
        </p:nvSpPr>
        <p:spPr>
          <a:xfrm>
            <a:off x="166257" y="5151899"/>
            <a:ext cx="2905130" cy="338554"/>
          </a:xfrm>
          <a:prstGeom prst="rect">
            <a:avLst/>
          </a:prstGeom>
          <a:noFill/>
        </p:spPr>
        <p:txBody>
          <a:bodyPr wrap="square" rtlCol="0">
            <a:spAutoFit/>
          </a:bodyPr>
          <a:lstStyle/>
          <a:p>
            <a:pPr algn="ctr"/>
            <a:r>
              <a:rPr lang="ja-JP" altLang="en-US" sz="1600" dirty="0"/>
              <a:t>回帰係数の絶対値が大きい変数</a:t>
            </a:r>
            <a:endParaRPr lang="en-US" altLang="ja-JP" sz="1600" dirty="0"/>
          </a:p>
        </p:txBody>
      </p:sp>
      <p:sp>
        <p:nvSpPr>
          <p:cNvPr id="68" name="テキスト ボックス 67">
            <a:extLst>
              <a:ext uri="{FF2B5EF4-FFF2-40B4-BE49-F238E27FC236}">
                <a16:creationId xmlns:a16="http://schemas.microsoft.com/office/drawing/2014/main" id="{BA7C5AF5-4A76-4A25-99DB-B7CEE82C85A6}"/>
              </a:ext>
            </a:extLst>
          </p:cNvPr>
          <p:cNvSpPr txBox="1"/>
          <p:nvPr/>
        </p:nvSpPr>
        <p:spPr>
          <a:xfrm>
            <a:off x="1933992" y="4659663"/>
            <a:ext cx="840658" cy="338554"/>
          </a:xfrm>
          <a:prstGeom prst="rect">
            <a:avLst/>
          </a:prstGeom>
          <a:noFill/>
        </p:spPr>
        <p:txBody>
          <a:bodyPr wrap="square" rtlCol="0">
            <a:spAutoFit/>
          </a:bodyPr>
          <a:lstStyle/>
          <a:p>
            <a:pPr algn="ctr"/>
            <a:r>
              <a:rPr lang="ja-JP" altLang="en-US" sz="1600" dirty="0"/>
              <a:t>抽出</a:t>
            </a:r>
            <a:endParaRPr lang="en-US" altLang="ja-JP" sz="1600" dirty="0"/>
          </a:p>
        </p:txBody>
      </p:sp>
      <p:sp>
        <p:nvSpPr>
          <p:cNvPr id="69" name="テキスト ボックス 68">
            <a:extLst>
              <a:ext uri="{FF2B5EF4-FFF2-40B4-BE49-F238E27FC236}">
                <a16:creationId xmlns:a16="http://schemas.microsoft.com/office/drawing/2014/main" id="{D693D0A8-DD62-4882-9200-727CCA1AE12F}"/>
              </a:ext>
            </a:extLst>
          </p:cNvPr>
          <p:cNvSpPr txBox="1"/>
          <p:nvPr/>
        </p:nvSpPr>
        <p:spPr>
          <a:xfrm>
            <a:off x="4421091" y="1732961"/>
            <a:ext cx="5910156" cy="307777"/>
          </a:xfrm>
          <a:prstGeom prst="rect">
            <a:avLst/>
          </a:prstGeom>
          <a:noFill/>
        </p:spPr>
        <p:txBody>
          <a:bodyPr wrap="square" rtlCol="0">
            <a:spAutoFit/>
          </a:bodyPr>
          <a:lstStyle/>
          <a:p>
            <a:r>
              <a:rPr lang="en-US" altLang="ja-JP" sz="1400" dirty="0"/>
              <a:t>※</a:t>
            </a:r>
            <a:r>
              <a:rPr lang="ja-JP" altLang="en-US" sz="1400" dirty="0"/>
              <a:t>説明変数</a:t>
            </a:r>
            <a:r>
              <a:rPr lang="en-US" altLang="ja-JP" sz="1400" dirty="0"/>
              <a:t>Ⅰ</a:t>
            </a:r>
            <a:r>
              <a:rPr lang="ja-JP" altLang="en-US" sz="1400" dirty="0"/>
              <a:t>：配列の</a:t>
            </a:r>
            <a:r>
              <a:rPr lang="en-US" altLang="ja-JP" sz="1400" dirty="0"/>
              <a:t>one-hot encoding</a:t>
            </a:r>
            <a:r>
              <a:rPr lang="ja-JP" altLang="en-US" sz="1400" dirty="0"/>
              <a:t>　「</a:t>
            </a:r>
            <a:r>
              <a:rPr lang="en-US" altLang="ja-JP" sz="1400" dirty="0"/>
              <a:t>X</a:t>
            </a:r>
            <a:r>
              <a:rPr lang="ja-JP" altLang="en-US" sz="1400" dirty="0"/>
              <a:t>列目が残基</a:t>
            </a:r>
            <a:r>
              <a:rPr lang="en-US" altLang="ja-JP" sz="1400" dirty="0"/>
              <a:t>Y</a:t>
            </a:r>
            <a:r>
              <a:rPr lang="ja-JP" altLang="en-US" sz="1400" dirty="0"/>
              <a:t>である／でない」</a:t>
            </a:r>
            <a:endParaRPr lang="en-US" altLang="ja-JP" sz="1400" dirty="0"/>
          </a:p>
        </p:txBody>
      </p:sp>
      <p:sp>
        <p:nvSpPr>
          <p:cNvPr id="70" name="テキスト ボックス 69">
            <a:extLst>
              <a:ext uri="{FF2B5EF4-FFF2-40B4-BE49-F238E27FC236}">
                <a16:creationId xmlns:a16="http://schemas.microsoft.com/office/drawing/2014/main" id="{E079E0A9-13A9-461E-865D-B958B9C0E0BD}"/>
              </a:ext>
            </a:extLst>
          </p:cNvPr>
          <p:cNvSpPr txBox="1"/>
          <p:nvPr/>
        </p:nvSpPr>
        <p:spPr>
          <a:xfrm>
            <a:off x="4598070" y="1986397"/>
            <a:ext cx="7432683" cy="307777"/>
          </a:xfrm>
          <a:prstGeom prst="rect">
            <a:avLst/>
          </a:prstGeom>
          <a:noFill/>
        </p:spPr>
        <p:txBody>
          <a:bodyPr wrap="square" rtlCol="0">
            <a:spAutoFit/>
          </a:bodyPr>
          <a:lstStyle/>
          <a:p>
            <a:r>
              <a:rPr lang="ja-JP" altLang="en-US" sz="1400" dirty="0"/>
              <a:t>説明変数</a:t>
            </a:r>
            <a:r>
              <a:rPr lang="en-US" altLang="ja-JP" sz="1400" dirty="0"/>
              <a:t>Ⅱ</a:t>
            </a:r>
            <a:r>
              <a:rPr lang="ja-JP" altLang="en-US" sz="1400" dirty="0"/>
              <a:t>：</a:t>
            </a:r>
            <a:r>
              <a:rPr lang="en-US" altLang="ja-JP" sz="1400" dirty="0"/>
              <a:t>WT</a:t>
            </a:r>
            <a:r>
              <a:rPr lang="ja-JP" altLang="en-US" sz="1400" dirty="0"/>
              <a:t>配列から置換部位の</a:t>
            </a:r>
            <a:r>
              <a:rPr lang="en-US" altLang="ja-JP" sz="1400" dirty="0"/>
              <a:t>one-hot encoding</a:t>
            </a:r>
            <a:r>
              <a:rPr lang="ja-JP" altLang="en-US" sz="1400" dirty="0"/>
              <a:t>　「</a:t>
            </a:r>
            <a:r>
              <a:rPr lang="en-US" altLang="ja-JP" sz="1400" dirty="0"/>
              <a:t>X</a:t>
            </a:r>
            <a:r>
              <a:rPr lang="ja-JP" altLang="en-US" sz="1400" dirty="0"/>
              <a:t>列目を残基</a:t>
            </a:r>
            <a:r>
              <a:rPr lang="en-US" altLang="ja-JP" sz="1400" dirty="0"/>
              <a:t>Y</a:t>
            </a:r>
            <a:r>
              <a:rPr lang="ja-JP" altLang="en-US" sz="1400" dirty="0"/>
              <a:t>に置換した／していない」</a:t>
            </a:r>
            <a:endParaRPr lang="en-US" altLang="ja-JP" sz="1400" dirty="0"/>
          </a:p>
        </p:txBody>
      </p:sp>
      <p:sp>
        <p:nvSpPr>
          <p:cNvPr id="71" name="テキスト ボックス 70">
            <a:extLst>
              <a:ext uri="{FF2B5EF4-FFF2-40B4-BE49-F238E27FC236}">
                <a16:creationId xmlns:a16="http://schemas.microsoft.com/office/drawing/2014/main" id="{8195766C-F7B6-4D19-9CD9-D7C3AA54A6F4}"/>
              </a:ext>
            </a:extLst>
          </p:cNvPr>
          <p:cNvSpPr txBox="1"/>
          <p:nvPr/>
        </p:nvSpPr>
        <p:spPr>
          <a:xfrm>
            <a:off x="166257" y="2142960"/>
            <a:ext cx="1599786" cy="338554"/>
          </a:xfrm>
          <a:prstGeom prst="rect">
            <a:avLst/>
          </a:prstGeom>
          <a:noFill/>
        </p:spPr>
        <p:txBody>
          <a:bodyPr wrap="square" rtlCol="0">
            <a:spAutoFit/>
          </a:bodyPr>
          <a:lstStyle/>
          <a:p>
            <a:pPr algn="ctr"/>
            <a:r>
              <a:rPr lang="ja-JP" altLang="en-US" sz="1600" dirty="0"/>
              <a:t>特徴抽出方法</a:t>
            </a:r>
            <a:endParaRPr lang="en-US" altLang="ja-JP" sz="1600" dirty="0"/>
          </a:p>
        </p:txBody>
      </p:sp>
      <p:sp>
        <p:nvSpPr>
          <p:cNvPr id="72" name="テキスト ボックス 71">
            <a:extLst>
              <a:ext uri="{FF2B5EF4-FFF2-40B4-BE49-F238E27FC236}">
                <a16:creationId xmlns:a16="http://schemas.microsoft.com/office/drawing/2014/main" id="{B6962D91-337A-48AA-B92F-7B67C1D5DB91}"/>
              </a:ext>
            </a:extLst>
          </p:cNvPr>
          <p:cNvSpPr txBox="1"/>
          <p:nvPr/>
        </p:nvSpPr>
        <p:spPr>
          <a:xfrm>
            <a:off x="9365320" y="3670434"/>
            <a:ext cx="2665433" cy="276999"/>
          </a:xfrm>
          <a:prstGeom prst="rect">
            <a:avLst/>
          </a:prstGeom>
          <a:noFill/>
        </p:spPr>
        <p:txBody>
          <a:bodyPr wrap="square" rtlCol="0">
            <a:spAutoFit/>
          </a:bodyPr>
          <a:lstStyle/>
          <a:p>
            <a:pPr algn="ctr"/>
            <a:r>
              <a:rPr lang="ja-JP" altLang="en-US" sz="1200" dirty="0"/>
              <a:t>学習データ数</a:t>
            </a:r>
            <a:r>
              <a:rPr lang="en-US" altLang="ja-JP" sz="1200" dirty="0"/>
              <a:t>181</a:t>
            </a:r>
            <a:r>
              <a:rPr lang="ja-JP" altLang="en-US" sz="1200" dirty="0"/>
              <a:t>／予測データ数</a:t>
            </a:r>
            <a:r>
              <a:rPr lang="en-US" altLang="ja-JP" sz="1200" dirty="0"/>
              <a:t>60</a:t>
            </a:r>
          </a:p>
        </p:txBody>
      </p:sp>
    </p:spTree>
    <p:extLst>
      <p:ext uri="{BB962C8B-B14F-4D97-AF65-F5344CB8AC3E}">
        <p14:creationId xmlns:p14="http://schemas.microsoft.com/office/powerpoint/2010/main" val="1337058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変異種類によるスクリーニング効果</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413232" y="895218"/>
            <a:ext cx="11503948" cy="5306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アラニン置換以外の変異制限も一定の効果はありそうだが、</a:t>
            </a:r>
            <a:r>
              <a:rPr lang="en-US" altLang="ja-JP" sz="2800" dirty="0"/>
              <a:t>affinity</a:t>
            </a:r>
            <a:r>
              <a:rPr lang="ja-JP" altLang="en-US" sz="2800" dirty="0"/>
              <a:t>による除去と重複している。</a:t>
            </a:r>
            <a:endParaRPr lang="en-US" altLang="ja-JP" sz="2800" dirty="0"/>
          </a:p>
        </p:txBody>
      </p:sp>
      <p:pic>
        <p:nvPicPr>
          <p:cNvPr id="7" name="図 6">
            <a:extLst>
              <a:ext uri="{FF2B5EF4-FFF2-40B4-BE49-F238E27FC236}">
                <a16:creationId xmlns:a16="http://schemas.microsoft.com/office/drawing/2014/main" id="{F92FAA28-017C-4ECB-842B-059715159FA5}"/>
              </a:ext>
            </a:extLst>
          </p:cNvPr>
          <p:cNvPicPr>
            <a:picLocks noChangeAspect="1"/>
          </p:cNvPicPr>
          <p:nvPr/>
        </p:nvPicPr>
        <p:blipFill>
          <a:blip r:embed="rId2"/>
          <a:stretch>
            <a:fillRect/>
          </a:stretch>
        </p:blipFill>
        <p:spPr>
          <a:xfrm>
            <a:off x="5947469" y="1959332"/>
            <a:ext cx="6060312" cy="3554227"/>
          </a:xfrm>
          <a:prstGeom prst="rect">
            <a:avLst/>
          </a:prstGeom>
        </p:spPr>
      </p:pic>
      <p:sp>
        <p:nvSpPr>
          <p:cNvPr id="27" name="テキスト ボックス 26">
            <a:extLst>
              <a:ext uri="{FF2B5EF4-FFF2-40B4-BE49-F238E27FC236}">
                <a16:creationId xmlns:a16="http://schemas.microsoft.com/office/drawing/2014/main" id="{AE641D03-C420-41EF-BE6E-E83D424B33CE}"/>
              </a:ext>
            </a:extLst>
          </p:cNvPr>
          <p:cNvSpPr txBox="1"/>
          <p:nvPr/>
        </p:nvSpPr>
        <p:spPr>
          <a:xfrm>
            <a:off x="278557" y="1900502"/>
            <a:ext cx="5227879" cy="307777"/>
          </a:xfrm>
          <a:prstGeom prst="rect">
            <a:avLst/>
          </a:prstGeom>
          <a:noFill/>
        </p:spPr>
        <p:txBody>
          <a:bodyPr wrap="square" rtlCol="0">
            <a:spAutoFit/>
          </a:bodyPr>
          <a:lstStyle/>
          <a:p>
            <a:r>
              <a:rPr kumimoji="1" lang="en-US" altLang="ja-JP" sz="1400" dirty="0"/>
              <a:t>A: [“5A”, “29A”, “31A”, “32A”, “34A”]</a:t>
            </a:r>
            <a:r>
              <a:rPr kumimoji="1" lang="ja-JP" altLang="en-US" sz="1400" dirty="0"/>
              <a:t>（結合部位をアラニン置換）</a:t>
            </a:r>
          </a:p>
        </p:txBody>
      </p:sp>
      <p:sp>
        <p:nvSpPr>
          <p:cNvPr id="28" name="テキスト ボックス 27">
            <a:extLst>
              <a:ext uri="{FF2B5EF4-FFF2-40B4-BE49-F238E27FC236}">
                <a16:creationId xmlns:a16="http://schemas.microsoft.com/office/drawing/2014/main" id="{0283F264-7B1E-4B46-ABA9-4E31C2FB4C17}"/>
              </a:ext>
            </a:extLst>
          </p:cNvPr>
          <p:cNvSpPr txBox="1"/>
          <p:nvPr/>
        </p:nvSpPr>
        <p:spPr>
          <a:xfrm>
            <a:off x="278557" y="2208279"/>
            <a:ext cx="4878597" cy="307777"/>
          </a:xfrm>
          <a:prstGeom prst="rect">
            <a:avLst/>
          </a:prstGeom>
          <a:noFill/>
        </p:spPr>
        <p:txBody>
          <a:bodyPr wrap="square" rtlCol="0">
            <a:spAutoFit/>
          </a:bodyPr>
          <a:lstStyle/>
          <a:p>
            <a:r>
              <a:rPr kumimoji="1" lang="en-US" altLang="ja-JP" sz="1400" dirty="0"/>
              <a:t>B: [“5V”, “7W”, “30W”, “33A”]</a:t>
            </a:r>
            <a:r>
              <a:rPr kumimoji="1" lang="ja-JP" altLang="en-US" sz="1400" dirty="0"/>
              <a:t>（</a:t>
            </a:r>
            <a:r>
              <a:rPr kumimoji="1" lang="en-US" altLang="ja-JP" sz="1400" dirty="0"/>
              <a:t>[</a:t>
            </a:r>
            <a:r>
              <a:rPr kumimoji="1" lang="ja-JP" altLang="en-US" sz="1400" dirty="0"/>
              <a:t>結合能無</a:t>
            </a:r>
            <a:r>
              <a:rPr kumimoji="1" lang="en-US" altLang="ja-JP" sz="1400" dirty="0"/>
              <a:t>]</a:t>
            </a:r>
            <a:r>
              <a:rPr kumimoji="1" lang="ja-JP" altLang="en-US" sz="1400" dirty="0"/>
              <a:t>に貢献する変異）</a:t>
            </a:r>
          </a:p>
        </p:txBody>
      </p:sp>
      <p:sp>
        <p:nvSpPr>
          <p:cNvPr id="31" name="テキスト ボックス 30">
            <a:extLst>
              <a:ext uri="{FF2B5EF4-FFF2-40B4-BE49-F238E27FC236}">
                <a16:creationId xmlns:a16="http://schemas.microsoft.com/office/drawing/2014/main" id="{D4A30267-2048-470B-BF29-38B3693424BF}"/>
              </a:ext>
            </a:extLst>
          </p:cNvPr>
          <p:cNvSpPr txBox="1"/>
          <p:nvPr/>
        </p:nvSpPr>
        <p:spPr>
          <a:xfrm>
            <a:off x="9486304" y="2056154"/>
            <a:ext cx="1828799" cy="307777"/>
          </a:xfrm>
          <a:prstGeom prst="rect">
            <a:avLst/>
          </a:prstGeom>
          <a:noFill/>
        </p:spPr>
        <p:txBody>
          <a:bodyPr vert="horz" wrap="square" rtlCol="0">
            <a:spAutoFit/>
          </a:bodyPr>
          <a:lstStyle/>
          <a:p>
            <a:r>
              <a:rPr kumimoji="1" lang="ja-JP" altLang="en-US" sz="1400" dirty="0"/>
              <a:t>（簡易評価結合能）</a:t>
            </a:r>
            <a:endParaRPr kumimoji="1" lang="ja-JP" altLang="en-US" sz="1400" dirty="0">
              <a:solidFill>
                <a:schemeClr val="accent4"/>
              </a:solidFill>
            </a:endParaRPr>
          </a:p>
        </p:txBody>
      </p:sp>
      <p:sp>
        <p:nvSpPr>
          <p:cNvPr id="35" name="テキスト ボックス 34">
            <a:extLst>
              <a:ext uri="{FF2B5EF4-FFF2-40B4-BE49-F238E27FC236}">
                <a16:creationId xmlns:a16="http://schemas.microsoft.com/office/drawing/2014/main" id="{AB14136B-00A9-4135-B52F-73FAFC461200}"/>
              </a:ext>
            </a:extLst>
          </p:cNvPr>
          <p:cNvSpPr txBox="1"/>
          <p:nvPr/>
        </p:nvSpPr>
        <p:spPr>
          <a:xfrm>
            <a:off x="7060745" y="2335054"/>
            <a:ext cx="1033442" cy="276999"/>
          </a:xfrm>
          <a:prstGeom prst="rect">
            <a:avLst/>
          </a:prstGeom>
          <a:noFill/>
        </p:spPr>
        <p:txBody>
          <a:bodyPr vert="horz" wrap="square" rtlCol="0">
            <a:spAutoFit/>
          </a:bodyPr>
          <a:lstStyle/>
          <a:p>
            <a:pPr algn="ctr"/>
            <a:r>
              <a:rPr kumimoji="1" lang="ja-JP" altLang="en-US" sz="1200" dirty="0"/>
              <a:t>トータル数</a:t>
            </a:r>
            <a:endParaRPr kumimoji="1" lang="ja-JP" altLang="en-US" sz="1200" dirty="0">
              <a:solidFill>
                <a:schemeClr val="accent4"/>
              </a:solidFill>
            </a:endParaRPr>
          </a:p>
        </p:txBody>
      </p:sp>
      <p:sp>
        <p:nvSpPr>
          <p:cNvPr id="36" name="テキスト ボックス 35">
            <a:extLst>
              <a:ext uri="{FF2B5EF4-FFF2-40B4-BE49-F238E27FC236}">
                <a16:creationId xmlns:a16="http://schemas.microsoft.com/office/drawing/2014/main" id="{EEECB3DC-3F22-4C9F-BA30-33244CF809FF}"/>
              </a:ext>
            </a:extLst>
          </p:cNvPr>
          <p:cNvSpPr txBox="1"/>
          <p:nvPr/>
        </p:nvSpPr>
        <p:spPr>
          <a:xfrm>
            <a:off x="7327508" y="2538492"/>
            <a:ext cx="499915" cy="276999"/>
          </a:xfrm>
          <a:prstGeom prst="rect">
            <a:avLst/>
          </a:prstGeom>
          <a:noFill/>
        </p:spPr>
        <p:txBody>
          <a:bodyPr vert="horz" wrap="square" rtlCol="0">
            <a:spAutoFit/>
          </a:bodyPr>
          <a:lstStyle/>
          <a:p>
            <a:pPr algn="ctr"/>
            <a:r>
              <a:rPr kumimoji="1" lang="en-US" altLang="ja-JP" sz="1200" dirty="0"/>
              <a:t>300</a:t>
            </a:r>
            <a:endParaRPr kumimoji="1" lang="ja-JP" altLang="en-US" sz="1200" dirty="0">
              <a:solidFill>
                <a:schemeClr val="accent4"/>
              </a:solidFill>
            </a:endParaRPr>
          </a:p>
        </p:txBody>
      </p:sp>
      <p:sp>
        <p:nvSpPr>
          <p:cNvPr id="37" name="テキスト ボックス 36">
            <a:extLst>
              <a:ext uri="{FF2B5EF4-FFF2-40B4-BE49-F238E27FC236}">
                <a16:creationId xmlns:a16="http://schemas.microsoft.com/office/drawing/2014/main" id="{A63D6C7E-4421-4158-97A8-486676A509CC}"/>
              </a:ext>
            </a:extLst>
          </p:cNvPr>
          <p:cNvSpPr txBox="1"/>
          <p:nvPr/>
        </p:nvSpPr>
        <p:spPr>
          <a:xfrm>
            <a:off x="8521819" y="2538492"/>
            <a:ext cx="499915" cy="276999"/>
          </a:xfrm>
          <a:prstGeom prst="rect">
            <a:avLst/>
          </a:prstGeom>
          <a:noFill/>
        </p:spPr>
        <p:txBody>
          <a:bodyPr vert="horz" wrap="square" rtlCol="0">
            <a:spAutoFit/>
          </a:bodyPr>
          <a:lstStyle/>
          <a:p>
            <a:pPr algn="ctr"/>
            <a:r>
              <a:rPr kumimoji="1" lang="en-US" altLang="ja-JP" sz="1200" dirty="0"/>
              <a:t>256</a:t>
            </a:r>
            <a:endParaRPr kumimoji="1" lang="ja-JP" altLang="en-US" sz="1200" dirty="0"/>
          </a:p>
        </p:txBody>
      </p:sp>
      <p:sp>
        <p:nvSpPr>
          <p:cNvPr id="38" name="テキスト ボックス 37">
            <a:extLst>
              <a:ext uri="{FF2B5EF4-FFF2-40B4-BE49-F238E27FC236}">
                <a16:creationId xmlns:a16="http://schemas.microsoft.com/office/drawing/2014/main" id="{C19A0E51-863D-4EB5-8C31-580236B56A19}"/>
              </a:ext>
            </a:extLst>
          </p:cNvPr>
          <p:cNvSpPr txBox="1"/>
          <p:nvPr/>
        </p:nvSpPr>
        <p:spPr>
          <a:xfrm>
            <a:off x="9759697" y="2538491"/>
            <a:ext cx="499915" cy="276999"/>
          </a:xfrm>
          <a:prstGeom prst="rect">
            <a:avLst/>
          </a:prstGeom>
          <a:noFill/>
        </p:spPr>
        <p:txBody>
          <a:bodyPr vert="horz" wrap="square" rtlCol="0">
            <a:spAutoFit/>
          </a:bodyPr>
          <a:lstStyle/>
          <a:p>
            <a:pPr algn="ctr"/>
            <a:r>
              <a:rPr kumimoji="1" lang="en-US" altLang="ja-JP" sz="1200" dirty="0"/>
              <a:t>220</a:t>
            </a:r>
            <a:endParaRPr kumimoji="1" lang="ja-JP" altLang="en-US" sz="1200" dirty="0"/>
          </a:p>
        </p:txBody>
      </p:sp>
      <p:sp>
        <p:nvSpPr>
          <p:cNvPr id="40" name="テキスト ボックス 39">
            <a:extLst>
              <a:ext uri="{FF2B5EF4-FFF2-40B4-BE49-F238E27FC236}">
                <a16:creationId xmlns:a16="http://schemas.microsoft.com/office/drawing/2014/main" id="{CFC1B4FE-2BF8-4E14-B2CF-A402E6CD07E1}"/>
              </a:ext>
            </a:extLst>
          </p:cNvPr>
          <p:cNvSpPr txBox="1"/>
          <p:nvPr/>
        </p:nvSpPr>
        <p:spPr>
          <a:xfrm>
            <a:off x="10982821" y="2540673"/>
            <a:ext cx="499915" cy="276999"/>
          </a:xfrm>
          <a:prstGeom prst="rect">
            <a:avLst/>
          </a:prstGeom>
          <a:noFill/>
        </p:spPr>
        <p:txBody>
          <a:bodyPr vert="horz" wrap="square" rtlCol="0">
            <a:spAutoFit/>
          </a:bodyPr>
          <a:lstStyle/>
          <a:p>
            <a:pPr algn="ctr"/>
            <a:r>
              <a:rPr kumimoji="1" lang="en-US" altLang="ja-JP" sz="1200" dirty="0"/>
              <a:t>188</a:t>
            </a:r>
            <a:endParaRPr kumimoji="1" lang="ja-JP" altLang="en-US" sz="1200" dirty="0"/>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CA09FD8C-18C2-428D-B546-FF28144CA458}"/>
                  </a:ext>
                </a:extLst>
              </p:cNvPr>
              <p:cNvSpPr txBox="1"/>
              <p:nvPr/>
            </p:nvSpPr>
            <p:spPr>
              <a:xfrm>
                <a:off x="8255985" y="3365589"/>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i="1" smtClean="0">
                          <a:latin typeface="Cambria Math" panose="02040503050406030204" pitchFamily="18" charset="0"/>
                        </a:rPr>
                        <m:t>9</m:t>
                      </m:r>
                    </m:oMath>
                  </m:oMathPara>
                </a14:m>
                <a:endParaRPr kumimoji="1" lang="ja-JP" altLang="en-US" sz="1200" dirty="0">
                  <a:solidFill>
                    <a:schemeClr val="accent4"/>
                  </a:solidFill>
                </a:endParaRPr>
              </a:p>
            </p:txBody>
          </p:sp>
        </mc:Choice>
        <mc:Fallback xmlns="">
          <p:sp>
            <p:nvSpPr>
              <p:cNvPr id="41" name="テキスト ボックス 40">
                <a:extLst>
                  <a:ext uri="{FF2B5EF4-FFF2-40B4-BE49-F238E27FC236}">
                    <a16:creationId xmlns:a16="http://schemas.microsoft.com/office/drawing/2014/main" id="{CA09FD8C-18C2-428D-B546-FF28144CA458}"/>
                  </a:ext>
                </a:extLst>
              </p:cNvPr>
              <p:cNvSpPr txBox="1">
                <a:spLocks noRot="1" noChangeAspect="1" noMove="1" noResize="1" noEditPoints="1" noAdjustHandles="1" noChangeArrowheads="1" noChangeShapeType="1" noTextEdit="1"/>
              </p:cNvSpPr>
              <p:nvPr/>
            </p:nvSpPr>
            <p:spPr>
              <a:xfrm>
                <a:off x="8255985" y="3365589"/>
                <a:ext cx="499915" cy="2769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ECA5D8F-A387-46D4-85FA-C709C2A5D5E1}"/>
                  </a:ext>
                </a:extLst>
              </p:cNvPr>
              <p:cNvSpPr txBox="1"/>
              <p:nvPr/>
            </p:nvSpPr>
            <p:spPr>
              <a:xfrm>
                <a:off x="8788442" y="2991519"/>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34</m:t>
                      </m:r>
                    </m:oMath>
                  </m:oMathPara>
                </a14:m>
                <a:endParaRPr kumimoji="1" lang="ja-JP" altLang="en-US" sz="1200" dirty="0">
                  <a:solidFill>
                    <a:schemeClr val="accent4"/>
                  </a:solidFill>
                </a:endParaRPr>
              </a:p>
            </p:txBody>
          </p:sp>
        </mc:Choice>
        <mc:Fallback xmlns="">
          <p:sp>
            <p:nvSpPr>
              <p:cNvPr id="42" name="テキスト ボックス 41">
                <a:extLst>
                  <a:ext uri="{FF2B5EF4-FFF2-40B4-BE49-F238E27FC236}">
                    <a16:creationId xmlns:a16="http://schemas.microsoft.com/office/drawing/2014/main" id="{BECA5D8F-A387-46D4-85FA-C709C2A5D5E1}"/>
                  </a:ext>
                </a:extLst>
              </p:cNvPr>
              <p:cNvSpPr txBox="1">
                <a:spLocks noRot="1" noChangeAspect="1" noMove="1" noResize="1" noEditPoints="1" noAdjustHandles="1" noChangeArrowheads="1" noChangeShapeType="1" noTextEdit="1"/>
              </p:cNvSpPr>
              <p:nvPr/>
            </p:nvSpPr>
            <p:spPr>
              <a:xfrm>
                <a:off x="8788442" y="2991519"/>
                <a:ext cx="499915" cy="27699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B8CF0E2-5226-4CDC-A8E3-40627FC0396C}"/>
                  </a:ext>
                </a:extLst>
              </p:cNvPr>
              <p:cNvSpPr txBox="1"/>
              <p:nvPr/>
            </p:nvSpPr>
            <p:spPr>
              <a:xfrm>
                <a:off x="8505943" y="3859364"/>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1</m:t>
                      </m:r>
                    </m:oMath>
                  </m:oMathPara>
                </a14:m>
                <a:endParaRPr kumimoji="1" lang="ja-JP" altLang="en-US"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B8CF0E2-5226-4CDC-A8E3-40627FC0396C}"/>
                  </a:ext>
                </a:extLst>
              </p:cNvPr>
              <p:cNvSpPr txBox="1">
                <a:spLocks noRot="1" noChangeAspect="1" noMove="1" noResize="1" noEditPoints="1" noAdjustHandles="1" noChangeArrowheads="1" noChangeShapeType="1" noTextEdit="1"/>
              </p:cNvSpPr>
              <p:nvPr/>
            </p:nvSpPr>
            <p:spPr>
              <a:xfrm>
                <a:off x="8505943" y="3859364"/>
                <a:ext cx="499915"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868F176E-84D8-435C-9746-13AF65C92200}"/>
                  </a:ext>
                </a:extLst>
              </p:cNvPr>
              <p:cNvSpPr txBox="1"/>
              <p:nvPr/>
            </p:nvSpPr>
            <p:spPr>
              <a:xfrm>
                <a:off x="9465709" y="3562098"/>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21</m:t>
                      </m:r>
                    </m:oMath>
                  </m:oMathPara>
                </a14:m>
                <a:endParaRPr kumimoji="1" lang="ja-JP" altLang="en-US" sz="1200" dirty="0">
                  <a:solidFill>
                    <a:schemeClr val="accent4"/>
                  </a:solidFill>
                </a:endParaRPr>
              </a:p>
            </p:txBody>
          </p:sp>
        </mc:Choice>
        <mc:Fallback xmlns="">
          <p:sp>
            <p:nvSpPr>
              <p:cNvPr id="44" name="テキスト ボックス 43">
                <a:extLst>
                  <a:ext uri="{FF2B5EF4-FFF2-40B4-BE49-F238E27FC236}">
                    <a16:creationId xmlns:a16="http://schemas.microsoft.com/office/drawing/2014/main" id="{868F176E-84D8-435C-9746-13AF65C92200}"/>
                  </a:ext>
                </a:extLst>
              </p:cNvPr>
              <p:cNvSpPr txBox="1">
                <a:spLocks noRot="1" noChangeAspect="1" noMove="1" noResize="1" noEditPoints="1" noAdjustHandles="1" noChangeArrowheads="1" noChangeShapeType="1" noTextEdit="1"/>
              </p:cNvSpPr>
              <p:nvPr/>
            </p:nvSpPr>
            <p:spPr>
              <a:xfrm>
                <a:off x="9465709" y="3562098"/>
                <a:ext cx="499915" cy="27699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02F9E3FA-C34C-4192-83FB-5D75E5079803}"/>
                  </a:ext>
                </a:extLst>
              </p:cNvPr>
              <p:cNvSpPr txBox="1"/>
              <p:nvPr/>
            </p:nvSpPr>
            <p:spPr>
              <a:xfrm>
                <a:off x="9990633" y="3179412"/>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42</m:t>
                      </m:r>
                    </m:oMath>
                  </m:oMathPara>
                </a14:m>
                <a:endParaRPr kumimoji="1" lang="ja-JP" altLang="en-US" sz="1200" dirty="0">
                  <a:solidFill>
                    <a:schemeClr val="accent4"/>
                  </a:solidFill>
                </a:endParaRPr>
              </a:p>
            </p:txBody>
          </p:sp>
        </mc:Choice>
        <mc:Fallback xmlns="">
          <p:sp>
            <p:nvSpPr>
              <p:cNvPr id="47" name="テキスト ボックス 46">
                <a:extLst>
                  <a:ext uri="{FF2B5EF4-FFF2-40B4-BE49-F238E27FC236}">
                    <a16:creationId xmlns:a16="http://schemas.microsoft.com/office/drawing/2014/main" id="{02F9E3FA-C34C-4192-83FB-5D75E5079803}"/>
                  </a:ext>
                </a:extLst>
              </p:cNvPr>
              <p:cNvSpPr txBox="1">
                <a:spLocks noRot="1" noChangeAspect="1" noMove="1" noResize="1" noEditPoints="1" noAdjustHandles="1" noChangeArrowheads="1" noChangeShapeType="1" noTextEdit="1"/>
              </p:cNvSpPr>
              <p:nvPr/>
            </p:nvSpPr>
            <p:spPr>
              <a:xfrm>
                <a:off x="9990633" y="3179412"/>
                <a:ext cx="499915" cy="276999"/>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533D051D-CC0E-4E1C-BC44-EC434B1160F1}"/>
                  </a:ext>
                </a:extLst>
              </p:cNvPr>
              <p:cNvSpPr txBox="1"/>
              <p:nvPr/>
            </p:nvSpPr>
            <p:spPr>
              <a:xfrm>
                <a:off x="9759697" y="4064518"/>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17</m:t>
                      </m:r>
                    </m:oMath>
                  </m:oMathPara>
                </a14:m>
                <a:endParaRPr kumimoji="1" lang="ja-JP" altLang="en-US" sz="1200" dirty="0">
                  <a:solidFill>
                    <a:schemeClr val="accent4"/>
                  </a:solidFill>
                </a:endParaRPr>
              </a:p>
            </p:txBody>
          </p:sp>
        </mc:Choice>
        <mc:Fallback xmlns="">
          <p:sp>
            <p:nvSpPr>
              <p:cNvPr id="48" name="テキスト ボックス 47">
                <a:extLst>
                  <a:ext uri="{FF2B5EF4-FFF2-40B4-BE49-F238E27FC236}">
                    <a16:creationId xmlns:a16="http://schemas.microsoft.com/office/drawing/2014/main" id="{533D051D-CC0E-4E1C-BC44-EC434B1160F1}"/>
                  </a:ext>
                </a:extLst>
              </p:cNvPr>
              <p:cNvSpPr txBox="1">
                <a:spLocks noRot="1" noChangeAspect="1" noMove="1" noResize="1" noEditPoints="1" noAdjustHandles="1" noChangeArrowheads="1" noChangeShapeType="1" noTextEdit="1"/>
              </p:cNvSpPr>
              <p:nvPr/>
            </p:nvSpPr>
            <p:spPr>
              <a:xfrm>
                <a:off x="9759697" y="4064518"/>
                <a:ext cx="499915" cy="27699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F5901F25-FED7-4FB7-BD81-71F531DACA68}"/>
                  </a:ext>
                </a:extLst>
              </p:cNvPr>
              <p:cNvSpPr txBox="1"/>
              <p:nvPr/>
            </p:nvSpPr>
            <p:spPr>
              <a:xfrm>
                <a:off x="10675433" y="3591761"/>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21</m:t>
                      </m:r>
                    </m:oMath>
                  </m:oMathPara>
                </a14:m>
                <a:endParaRPr kumimoji="1" lang="ja-JP" altLang="en-US" sz="1200" dirty="0">
                  <a:solidFill>
                    <a:schemeClr val="accent4"/>
                  </a:solidFill>
                </a:endParaRPr>
              </a:p>
            </p:txBody>
          </p:sp>
        </mc:Choice>
        <mc:Fallback xmlns="">
          <p:sp>
            <p:nvSpPr>
              <p:cNvPr id="51" name="テキスト ボックス 50">
                <a:extLst>
                  <a:ext uri="{FF2B5EF4-FFF2-40B4-BE49-F238E27FC236}">
                    <a16:creationId xmlns:a16="http://schemas.microsoft.com/office/drawing/2014/main" id="{F5901F25-FED7-4FB7-BD81-71F531DACA68}"/>
                  </a:ext>
                </a:extLst>
              </p:cNvPr>
              <p:cNvSpPr txBox="1">
                <a:spLocks noRot="1" noChangeAspect="1" noMove="1" noResize="1" noEditPoints="1" noAdjustHandles="1" noChangeArrowheads="1" noChangeShapeType="1" noTextEdit="1"/>
              </p:cNvSpPr>
              <p:nvPr/>
            </p:nvSpPr>
            <p:spPr>
              <a:xfrm>
                <a:off x="10675433" y="3591761"/>
                <a:ext cx="499915" cy="276999"/>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A92A96A2-ED5C-44B1-82C6-C3A6FFBEFA38}"/>
                  </a:ext>
                </a:extLst>
              </p:cNvPr>
              <p:cNvSpPr txBox="1"/>
              <p:nvPr/>
            </p:nvSpPr>
            <p:spPr>
              <a:xfrm>
                <a:off x="11229694" y="3628101"/>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74</m:t>
                      </m:r>
                    </m:oMath>
                  </m:oMathPara>
                </a14:m>
                <a:endParaRPr kumimoji="1" lang="ja-JP" altLang="en-US" sz="1200" dirty="0">
                  <a:solidFill>
                    <a:schemeClr val="accent4"/>
                  </a:solidFill>
                </a:endParaRPr>
              </a:p>
            </p:txBody>
          </p:sp>
        </mc:Choice>
        <mc:Fallback xmlns="">
          <p:sp>
            <p:nvSpPr>
              <p:cNvPr id="57" name="テキスト ボックス 56">
                <a:extLst>
                  <a:ext uri="{FF2B5EF4-FFF2-40B4-BE49-F238E27FC236}">
                    <a16:creationId xmlns:a16="http://schemas.microsoft.com/office/drawing/2014/main" id="{A92A96A2-ED5C-44B1-82C6-C3A6FFBEFA38}"/>
                  </a:ext>
                </a:extLst>
              </p:cNvPr>
              <p:cNvSpPr txBox="1">
                <a:spLocks noRot="1" noChangeAspect="1" noMove="1" noResize="1" noEditPoints="1" noAdjustHandles="1" noChangeArrowheads="1" noChangeShapeType="1" noTextEdit="1"/>
              </p:cNvSpPr>
              <p:nvPr/>
            </p:nvSpPr>
            <p:spPr>
              <a:xfrm>
                <a:off x="11229694" y="3628101"/>
                <a:ext cx="499915" cy="276999"/>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D845703C-D3F3-484B-B2D3-61E8AA897DB9}"/>
                  </a:ext>
                </a:extLst>
              </p:cNvPr>
              <p:cNvSpPr txBox="1"/>
              <p:nvPr/>
            </p:nvSpPr>
            <p:spPr>
              <a:xfrm>
                <a:off x="10946929" y="4064517"/>
                <a:ext cx="499915" cy="276999"/>
              </a:xfrm>
              <a:prstGeom prst="rect">
                <a:avLst/>
              </a:prstGeom>
              <a:noFill/>
            </p:spPr>
            <p:txBody>
              <a:bodyPr vert="horz"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200" smtClean="0">
                          <a:latin typeface="Cambria Math" panose="02040503050406030204" pitchFamily="18" charset="0"/>
                        </a:rPr>
                        <m:t>−</m:t>
                      </m:r>
                      <m:r>
                        <a:rPr kumimoji="1" lang="en-US" altLang="ja-JP" sz="1200" b="0" i="1" smtClean="0">
                          <a:latin typeface="Cambria Math" panose="02040503050406030204" pitchFamily="18" charset="0"/>
                        </a:rPr>
                        <m:t>17</m:t>
                      </m:r>
                    </m:oMath>
                  </m:oMathPara>
                </a14:m>
                <a:endParaRPr kumimoji="1" lang="ja-JP" altLang="en-US" sz="1200" dirty="0">
                  <a:solidFill>
                    <a:schemeClr val="accent4"/>
                  </a:solidFill>
                </a:endParaRPr>
              </a:p>
            </p:txBody>
          </p:sp>
        </mc:Choice>
        <mc:Fallback xmlns="">
          <p:sp>
            <p:nvSpPr>
              <p:cNvPr id="58" name="テキスト ボックス 57">
                <a:extLst>
                  <a:ext uri="{FF2B5EF4-FFF2-40B4-BE49-F238E27FC236}">
                    <a16:creationId xmlns:a16="http://schemas.microsoft.com/office/drawing/2014/main" id="{D845703C-D3F3-484B-B2D3-61E8AA897DB9}"/>
                  </a:ext>
                </a:extLst>
              </p:cNvPr>
              <p:cNvSpPr txBox="1">
                <a:spLocks noRot="1" noChangeAspect="1" noMove="1" noResize="1" noEditPoints="1" noAdjustHandles="1" noChangeArrowheads="1" noChangeShapeType="1" noTextEdit="1"/>
              </p:cNvSpPr>
              <p:nvPr/>
            </p:nvSpPr>
            <p:spPr>
              <a:xfrm>
                <a:off x="10946929" y="4064517"/>
                <a:ext cx="499915" cy="276999"/>
              </a:xfrm>
              <a:prstGeom prst="rect">
                <a:avLst/>
              </a:prstGeom>
              <a:blipFill>
                <a:blip r:embed="rId11"/>
                <a:stretch>
                  <a:fillRect/>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9D0CD55A-0D9A-4695-B2FD-6C6B46729A29}"/>
              </a:ext>
            </a:extLst>
          </p:cNvPr>
          <p:cNvSpPr txBox="1"/>
          <p:nvPr/>
        </p:nvSpPr>
        <p:spPr>
          <a:xfrm>
            <a:off x="6214984" y="1560634"/>
            <a:ext cx="5525282" cy="338554"/>
          </a:xfrm>
          <a:prstGeom prst="rect">
            <a:avLst/>
          </a:prstGeom>
          <a:noFill/>
        </p:spPr>
        <p:txBody>
          <a:bodyPr vert="horz" wrap="square" rtlCol="0">
            <a:spAutoFit/>
          </a:bodyPr>
          <a:lstStyle/>
          <a:p>
            <a:pPr algn="ctr"/>
            <a:r>
              <a:rPr kumimoji="1" lang="ja-JP" altLang="en-US" sz="1600" dirty="0"/>
              <a:t>変異種類でスクリーニングしたときの各サンプル数の変化</a:t>
            </a:r>
            <a:endParaRPr kumimoji="1" lang="ja-JP" altLang="en-US" sz="1600" dirty="0">
              <a:solidFill>
                <a:schemeClr val="accent4"/>
              </a:solidFill>
            </a:endParaRPr>
          </a:p>
        </p:txBody>
      </p:sp>
      <p:pic>
        <p:nvPicPr>
          <p:cNvPr id="10" name="図 9">
            <a:extLst>
              <a:ext uri="{FF2B5EF4-FFF2-40B4-BE49-F238E27FC236}">
                <a16:creationId xmlns:a16="http://schemas.microsoft.com/office/drawing/2014/main" id="{0499D270-90CD-41EC-8281-258BAFF488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794" y="2663560"/>
            <a:ext cx="5859329" cy="2304230"/>
          </a:xfrm>
          <a:prstGeom prst="rect">
            <a:avLst/>
          </a:prstGeom>
        </p:spPr>
      </p:pic>
      <p:sp>
        <p:nvSpPr>
          <p:cNvPr id="61" name="テキスト ボックス 60">
            <a:extLst>
              <a:ext uri="{FF2B5EF4-FFF2-40B4-BE49-F238E27FC236}">
                <a16:creationId xmlns:a16="http://schemas.microsoft.com/office/drawing/2014/main" id="{67F29150-584A-4EFD-A009-F61EE56D97AD}"/>
              </a:ext>
            </a:extLst>
          </p:cNvPr>
          <p:cNvSpPr txBox="1"/>
          <p:nvPr/>
        </p:nvSpPr>
        <p:spPr>
          <a:xfrm>
            <a:off x="31087" y="5078481"/>
            <a:ext cx="2141719" cy="338554"/>
          </a:xfrm>
          <a:prstGeom prst="rect">
            <a:avLst/>
          </a:prstGeom>
          <a:noFill/>
        </p:spPr>
        <p:txBody>
          <a:bodyPr vert="horz" wrap="square" rtlCol="0">
            <a:spAutoFit/>
          </a:bodyPr>
          <a:lstStyle/>
          <a:p>
            <a:pPr algn="ctr"/>
            <a:r>
              <a:rPr kumimoji="1" lang="en-US" altLang="ja-JP" sz="1600" dirty="0"/>
              <a:t>A</a:t>
            </a:r>
            <a:r>
              <a:rPr kumimoji="1" lang="ja-JP" altLang="en-US" sz="1600" dirty="0"/>
              <a:t>で除去されたサンプル</a:t>
            </a:r>
            <a:endParaRPr kumimoji="1" lang="ja-JP" altLang="en-US" sz="1600" dirty="0">
              <a:solidFill>
                <a:schemeClr val="accent4"/>
              </a:solidFill>
            </a:endParaRPr>
          </a:p>
        </p:txBody>
      </p:sp>
      <p:cxnSp>
        <p:nvCxnSpPr>
          <p:cNvPr id="62" name="直線コネクタ 61">
            <a:extLst>
              <a:ext uri="{FF2B5EF4-FFF2-40B4-BE49-F238E27FC236}">
                <a16:creationId xmlns:a16="http://schemas.microsoft.com/office/drawing/2014/main" id="{D01E03F6-7A44-4753-AA35-D04CC55CB8AF}"/>
              </a:ext>
            </a:extLst>
          </p:cNvPr>
          <p:cNvCxnSpPr>
            <a:cxnSpLocks/>
          </p:cNvCxnSpPr>
          <p:nvPr/>
        </p:nvCxnSpPr>
        <p:spPr>
          <a:xfrm flipH="1" flipV="1">
            <a:off x="752169" y="4623622"/>
            <a:ext cx="62495" cy="426532"/>
          </a:xfrm>
          <a:prstGeom prst="line">
            <a:avLst/>
          </a:prstGeom>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D86206BD-1069-4564-B8D8-4348C7B7A49A}"/>
              </a:ext>
            </a:extLst>
          </p:cNvPr>
          <p:cNvSpPr txBox="1"/>
          <p:nvPr/>
        </p:nvSpPr>
        <p:spPr>
          <a:xfrm>
            <a:off x="10212454" y="2800173"/>
            <a:ext cx="1766606" cy="276999"/>
          </a:xfrm>
          <a:prstGeom prst="rect">
            <a:avLst/>
          </a:prstGeom>
          <a:noFill/>
        </p:spPr>
        <p:txBody>
          <a:bodyPr vert="horz" wrap="square" rtlCol="0">
            <a:spAutoFit/>
          </a:bodyPr>
          <a:lstStyle/>
          <a:p>
            <a:pPr algn="ctr"/>
            <a:r>
              <a:rPr kumimoji="1" lang="en-US" altLang="ja-JP" sz="1200" dirty="0"/>
              <a:t>30</a:t>
            </a:r>
            <a:r>
              <a:rPr kumimoji="1" lang="ja-JP" altLang="en-US" sz="1200" dirty="0"/>
              <a:t>個は</a:t>
            </a:r>
            <a:r>
              <a:rPr kumimoji="1" lang="en-US" altLang="ja-JP" sz="1200" dirty="0"/>
              <a:t>B</a:t>
            </a:r>
            <a:r>
              <a:rPr kumimoji="1" lang="ja-JP" altLang="en-US" sz="1200" dirty="0" err="1"/>
              <a:t>だけの</a:t>
            </a:r>
            <a:r>
              <a:rPr kumimoji="1" lang="ja-JP" altLang="en-US" sz="1200" dirty="0"/>
              <a:t>除去効果</a:t>
            </a:r>
            <a:endParaRPr kumimoji="1" lang="ja-JP" altLang="en-US" sz="1200" dirty="0">
              <a:solidFill>
                <a:schemeClr val="accent4"/>
              </a:solidFill>
            </a:endParaRPr>
          </a:p>
        </p:txBody>
      </p:sp>
      <p:sp>
        <p:nvSpPr>
          <p:cNvPr id="13" name="矢印: 下カーブ 12">
            <a:extLst>
              <a:ext uri="{FF2B5EF4-FFF2-40B4-BE49-F238E27FC236}">
                <a16:creationId xmlns:a16="http://schemas.microsoft.com/office/drawing/2014/main" id="{E47E6944-F5FA-4F70-B6BB-A19AC5515C63}"/>
              </a:ext>
            </a:extLst>
          </p:cNvPr>
          <p:cNvSpPr/>
          <p:nvPr/>
        </p:nvSpPr>
        <p:spPr>
          <a:xfrm rot="440733">
            <a:off x="9196526" y="3078827"/>
            <a:ext cx="2406972" cy="38233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4" name="直線コネクタ 63">
            <a:extLst>
              <a:ext uri="{FF2B5EF4-FFF2-40B4-BE49-F238E27FC236}">
                <a16:creationId xmlns:a16="http://schemas.microsoft.com/office/drawing/2014/main" id="{3141A816-82A6-4A99-AB70-39FB0A72DBE6}"/>
              </a:ext>
            </a:extLst>
          </p:cNvPr>
          <p:cNvCxnSpPr>
            <a:cxnSpLocks/>
          </p:cNvCxnSpPr>
          <p:nvPr/>
        </p:nvCxnSpPr>
        <p:spPr>
          <a:xfrm flipH="1" flipV="1">
            <a:off x="2170098" y="4623620"/>
            <a:ext cx="280219" cy="454861"/>
          </a:xfrm>
          <a:prstGeom prst="line">
            <a:avLst/>
          </a:prstGeom>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3871AC30-3717-4F21-A475-A92D461A8CA6}"/>
              </a:ext>
            </a:extLst>
          </p:cNvPr>
          <p:cNvSpPr txBox="1"/>
          <p:nvPr/>
        </p:nvSpPr>
        <p:spPr>
          <a:xfrm>
            <a:off x="1912000" y="5078481"/>
            <a:ext cx="3028709" cy="553998"/>
          </a:xfrm>
          <a:prstGeom prst="rect">
            <a:avLst/>
          </a:prstGeom>
          <a:noFill/>
        </p:spPr>
        <p:txBody>
          <a:bodyPr vert="horz" wrap="square" rtlCol="0">
            <a:spAutoFit/>
          </a:bodyPr>
          <a:lstStyle/>
          <a:p>
            <a:pPr algn="ctr"/>
            <a:r>
              <a:rPr kumimoji="1" lang="en-US" altLang="ja-JP" sz="1600" dirty="0"/>
              <a:t>B</a:t>
            </a:r>
            <a:r>
              <a:rPr kumimoji="1" lang="ja-JP" altLang="en-US" sz="1600" dirty="0"/>
              <a:t>で除去されたサンプル</a:t>
            </a:r>
            <a:endParaRPr kumimoji="1" lang="en-US" altLang="ja-JP" sz="1600" dirty="0"/>
          </a:p>
          <a:p>
            <a:pPr algn="ctr"/>
            <a:r>
              <a:rPr kumimoji="1" lang="en-US" altLang="ja-JP" sz="1400" dirty="0">
                <a:solidFill>
                  <a:schemeClr val="accent4"/>
                </a:solidFill>
              </a:rPr>
              <a:t>(</a:t>
            </a:r>
            <a:r>
              <a:rPr kumimoji="1" lang="ja-JP" altLang="en-US" sz="1400" dirty="0">
                <a:solidFill>
                  <a:schemeClr val="accent4"/>
                </a:solidFill>
              </a:rPr>
              <a:t>多変異体が多いが、合理性はない？</a:t>
            </a:r>
            <a:r>
              <a:rPr kumimoji="1" lang="en-US" altLang="ja-JP" sz="1400" dirty="0">
                <a:solidFill>
                  <a:schemeClr val="accent4"/>
                </a:solidFill>
              </a:rPr>
              <a:t>)</a:t>
            </a:r>
            <a:endParaRPr kumimoji="1" lang="ja-JP" altLang="en-US" sz="1600" dirty="0">
              <a:solidFill>
                <a:schemeClr val="accent4"/>
              </a:solidFill>
            </a:endParaRPr>
          </a:p>
        </p:txBody>
      </p:sp>
      <p:cxnSp>
        <p:nvCxnSpPr>
          <p:cNvPr id="66" name="直線コネクタ 65">
            <a:extLst>
              <a:ext uri="{FF2B5EF4-FFF2-40B4-BE49-F238E27FC236}">
                <a16:creationId xmlns:a16="http://schemas.microsoft.com/office/drawing/2014/main" id="{E1E7A53C-1F07-40FB-B6D5-7D7870991602}"/>
              </a:ext>
            </a:extLst>
          </p:cNvPr>
          <p:cNvCxnSpPr>
            <a:cxnSpLocks/>
          </p:cNvCxnSpPr>
          <p:nvPr/>
        </p:nvCxnSpPr>
        <p:spPr>
          <a:xfrm flipV="1">
            <a:off x="3588028" y="4623620"/>
            <a:ext cx="0" cy="398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72D7DE-8110-44B3-BFD8-2C97681E6F99}"/>
              </a:ext>
            </a:extLst>
          </p:cNvPr>
          <p:cNvCxnSpPr>
            <a:cxnSpLocks/>
          </p:cNvCxnSpPr>
          <p:nvPr/>
        </p:nvCxnSpPr>
        <p:spPr>
          <a:xfrm flipV="1">
            <a:off x="4182879" y="4689988"/>
            <a:ext cx="190018" cy="360166"/>
          </a:xfrm>
          <a:prstGeom prst="line">
            <a:avLst/>
          </a:prstGeom>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D2BADE2D-48D6-432D-AC7C-6508D901DD16}"/>
              </a:ext>
            </a:extLst>
          </p:cNvPr>
          <p:cNvSpPr txBox="1"/>
          <p:nvPr/>
        </p:nvSpPr>
        <p:spPr>
          <a:xfrm>
            <a:off x="147761" y="5743170"/>
            <a:ext cx="5862207" cy="307777"/>
          </a:xfrm>
          <a:prstGeom prst="rect">
            <a:avLst/>
          </a:prstGeom>
          <a:noFill/>
        </p:spPr>
        <p:txBody>
          <a:bodyPr wrap="square" rtlCol="0">
            <a:spAutoFit/>
          </a:bodyPr>
          <a:lstStyle/>
          <a:p>
            <a:r>
              <a:rPr kumimoji="1" lang="ja-JP" altLang="en-US" sz="1400" dirty="0"/>
              <a:t>ただし、</a:t>
            </a:r>
            <a:r>
              <a:rPr kumimoji="1" lang="en-US" altLang="ja-JP" sz="1400" dirty="0"/>
              <a:t>affinity&lt;-17</a:t>
            </a:r>
            <a:r>
              <a:rPr kumimoji="1" lang="ja-JP" altLang="en-US" sz="1400" dirty="0"/>
              <a:t>がメインに残ったため、</a:t>
            </a:r>
            <a:r>
              <a:rPr kumimoji="1" lang="en-US" altLang="ja-JP" sz="1400" dirty="0"/>
              <a:t>affinity</a:t>
            </a:r>
            <a:r>
              <a:rPr kumimoji="1" lang="ja-JP" altLang="en-US" sz="1400" dirty="0"/>
              <a:t>による除去と独立になってない</a:t>
            </a:r>
          </a:p>
        </p:txBody>
      </p:sp>
      <p:sp>
        <p:nvSpPr>
          <p:cNvPr id="39" name="テキスト ボックス 38">
            <a:extLst>
              <a:ext uri="{FF2B5EF4-FFF2-40B4-BE49-F238E27FC236}">
                <a16:creationId xmlns:a16="http://schemas.microsoft.com/office/drawing/2014/main" id="{D058C408-F697-40D1-8275-E4A265ED329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特徴抽出</a:t>
            </a:r>
          </a:p>
        </p:txBody>
      </p:sp>
      <p:sp>
        <p:nvSpPr>
          <p:cNvPr id="50" name="テキスト ボックス 49">
            <a:extLst>
              <a:ext uri="{FF2B5EF4-FFF2-40B4-BE49-F238E27FC236}">
                <a16:creationId xmlns:a16="http://schemas.microsoft.com/office/drawing/2014/main" id="{BB5B6380-FA18-4792-BFCC-A033105432EC}"/>
              </a:ext>
            </a:extLst>
          </p:cNvPr>
          <p:cNvSpPr txBox="1"/>
          <p:nvPr/>
        </p:nvSpPr>
        <p:spPr>
          <a:xfrm>
            <a:off x="5493013" y="2750395"/>
            <a:ext cx="400110" cy="1873225"/>
          </a:xfrm>
          <a:prstGeom prst="rect">
            <a:avLst/>
          </a:prstGeom>
          <a:solidFill>
            <a:schemeClr val="bg1"/>
          </a:solidFill>
        </p:spPr>
        <p:txBody>
          <a:bodyPr vert="vert" wrap="square" rtlCol="0">
            <a:spAutoFit/>
          </a:bodyPr>
          <a:lstStyle/>
          <a:p>
            <a:pPr algn="ctr"/>
            <a:r>
              <a:rPr kumimoji="1" lang="ja-JP" altLang="en-US" sz="1400" b="1" dirty="0"/>
              <a:t>結合能</a:t>
            </a:r>
          </a:p>
        </p:txBody>
      </p:sp>
      <p:sp>
        <p:nvSpPr>
          <p:cNvPr id="45" name="テキスト ボックス 44">
            <a:extLst>
              <a:ext uri="{FF2B5EF4-FFF2-40B4-BE49-F238E27FC236}">
                <a16:creationId xmlns:a16="http://schemas.microsoft.com/office/drawing/2014/main" id="{9C71EBA9-8491-445F-9163-3A2E5BFFF218}"/>
              </a:ext>
            </a:extLst>
          </p:cNvPr>
          <p:cNvSpPr txBox="1"/>
          <p:nvPr/>
        </p:nvSpPr>
        <p:spPr>
          <a:xfrm>
            <a:off x="5280106" y="4498334"/>
            <a:ext cx="418303" cy="338554"/>
          </a:xfrm>
          <a:prstGeom prst="rect">
            <a:avLst/>
          </a:prstGeom>
          <a:noFill/>
        </p:spPr>
        <p:txBody>
          <a:bodyPr vert="horz" wrap="square" rtlCol="0">
            <a:spAutoFit/>
          </a:bodyPr>
          <a:lstStyle/>
          <a:p>
            <a:pPr algn="ctr"/>
            <a:r>
              <a:rPr kumimoji="1" lang="ja-JP" altLang="en-US" sz="1600" dirty="0"/>
              <a:t>無</a:t>
            </a:r>
          </a:p>
        </p:txBody>
      </p:sp>
      <p:sp>
        <p:nvSpPr>
          <p:cNvPr id="46" name="テキスト ボックス 45">
            <a:extLst>
              <a:ext uri="{FF2B5EF4-FFF2-40B4-BE49-F238E27FC236}">
                <a16:creationId xmlns:a16="http://schemas.microsoft.com/office/drawing/2014/main" id="{540D2029-8AAA-4744-92C5-1BB87C33845D}"/>
              </a:ext>
            </a:extLst>
          </p:cNvPr>
          <p:cNvSpPr txBox="1"/>
          <p:nvPr/>
        </p:nvSpPr>
        <p:spPr>
          <a:xfrm>
            <a:off x="5280106" y="3504088"/>
            <a:ext cx="418303" cy="338554"/>
          </a:xfrm>
          <a:prstGeom prst="rect">
            <a:avLst/>
          </a:prstGeom>
          <a:noFill/>
        </p:spPr>
        <p:txBody>
          <a:bodyPr vert="horz" wrap="square" rtlCol="0">
            <a:spAutoFit/>
          </a:bodyPr>
          <a:lstStyle/>
          <a:p>
            <a:pPr algn="ctr"/>
            <a:r>
              <a:rPr kumimoji="1" lang="ja-JP" altLang="en-US" sz="1600" dirty="0"/>
              <a:t>弱</a:t>
            </a:r>
          </a:p>
        </p:txBody>
      </p:sp>
      <p:sp>
        <p:nvSpPr>
          <p:cNvPr id="49" name="テキスト ボックス 48">
            <a:extLst>
              <a:ext uri="{FF2B5EF4-FFF2-40B4-BE49-F238E27FC236}">
                <a16:creationId xmlns:a16="http://schemas.microsoft.com/office/drawing/2014/main" id="{D8CBDE7A-88DB-4AAF-8DE8-A0282D987AFC}"/>
              </a:ext>
            </a:extLst>
          </p:cNvPr>
          <p:cNvSpPr txBox="1"/>
          <p:nvPr/>
        </p:nvSpPr>
        <p:spPr>
          <a:xfrm>
            <a:off x="5280106" y="2625156"/>
            <a:ext cx="418303" cy="338554"/>
          </a:xfrm>
          <a:prstGeom prst="rect">
            <a:avLst/>
          </a:prstGeom>
          <a:noFill/>
        </p:spPr>
        <p:txBody>
          <a:bodyPr vert="horz" wrap="square" rtlCol="0">
            <a:spAutoFit/>
          </a:bodyPr>
          <a:lstStyle/>
          <a:p>
            <a:pPr algn="ctr"/>
            <a:r>
              <a:rPr kumimoji="1" lang="ja-JP" altLang="en-US" sz="1600" dirty="0"/>
              <a:t>強</a:t>
            </a:r>
          </a:p>
        </p:txBody>
      </p:sp>
      <p:sp>
        <p:nvSpPr>
          <p:cNvPr id="52" name="テキスト ボックス 51">
            <a:extLst>
              <a:ext uri="{FF2B5EF4-FFF2-40B4-BE49-F238E27FC236}">
                <a16:creationId xmlns:a16="http://schemas.microsoft.com/office/drawing/2014/main" id="{90BE05B2-E6AB-4149-A5F2-46B0DD66B00E}"/>
              </a:ext>
            </a:extLst>
          </p:cNvPr>
          <p:cNvSpPr txBox="1"/>
          <p:nvPr/>
        </p:nvSpPr>
        <p:spPr>
          <a:xfrm>
            <a:off x="50006" y="2624856"/>
            <a:ext cx="418303" cy="338554"/>
          </a:xfrm>
          <a:prstGeom prst="rect">
            <a:avLst/>
          </a:prstGeom>
          <a:noFill/>
        </p:spPr>
        <p:txBody>
          <a:bodyPr vert="horz" wrap="square" rtlCol="0">
            <a:spAutoFit/>
          </a:bodyPr>
          <a:lstStyle/>
          <a:p>
            <a:pPr algn="ctr"/>
            <a:r>
              <a:rPr kumimoji="1" lang="ja-JP" altLang="en-US" sz="1600"/>
              <a:t>強</a:t>
            </a:r>
            <a:endParaRPr kumimoji="1" lang="ja-JP" altLang="en-US" sz="1600" dirty="0"/>
          </a:p>
        </p:txBody>
      </p:sp>
      <p:sp>
        <p:nvSpPr>
          <p:cNvPr id="53" name="テキスト ボックス 52">
            <a:extLst>
              <a:ext uri="{FF2B5EF4-FFF2-40B4-BE49-F238E27FC236}">
                <a16:creationId xmlns:a16="http://schemas.microsoft.com/office/drawing/2014/main" id="{BA7C2943-373A-47F3-9113-AC65FBA8BE2B}"/>
              </a:ext>
            </a:extLst>
          </p:cNvPr>
          <p:cNvSpPr txBox="1"/>
          <p:nvPr/>
        </p:nvSpPr>
        <p:spPr>
          <a:xfrm>
            <a:off x="44555" y="4379287"/>
            <a:ext cx="418303" cy="338554"/>
          </a:xfrm>
          <a:prstGeom prst="rect">
            <a:avLst/>
          </a:prstGeom>
          <a:noFill/>
        </p:spPr>
        <p:txBody>
          <a:bodyPr vert="horz" wrap="square" rtlCol="0">
            <a:spAutoFit/>
          </a:bodyPr>
          <a:lstStyle/>
          <a:p>
            <a:pPr algn="ctr"/>
            <a:r>
              <a:rPr kumimoji="1" lang="ja-JP" altLang="en-US" sz="1600" dirty="0"/>
              <a:t>弱</a:t>
            </a:r>
          </a:p>
        </p:txBody>
      </p:sp>
    </p:spTree>
    <p:extLst>
      <p:ext uri="{BB962C8B-B14F-4D97-AF65-F5344CB8AC3E}">
        <p14:creationId xmlns:p14="http://schemas.microsoft.com/office/powerpoint/2010/main" val="715119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37" name="テキスト プレースホルダー 36">
            <a:extLst>
              <a:ext uri="{FF2B5EF4-FFF2-40B4-BE49-F238E27FC236}">
                <a16:creationId xmlns:a16="http://schemas.microsoft.com/office/drawing/2014/main" id="{9A194748-8FAB-47A1-B5F5-E18FCD9EEF9E}"/>
              </a:ext>
            </a:extLst>
          </p:cNvPr>
          <p:cNvSpPr>
            <a:spLocks noGrp="1"/>
          </p:cNvSpPr>
          <p:nvPr>
            <p:ph type="body" sz="quarter" idx="11"/>
          </p:nvPr>
        </p:nvSpPr>
        <p:spPr>
          <a:xfrm>
            <a:off x="517055" y="822495"/>
            <a:ext cx="11341887" cy="511588"/>
          </a:xfrm>
        </p:spPr>
        <p:txBody>
          <a:bodyPr/>
          <a:lstStyle/>
          <a:p>
            <a:pPr algn="ctr"/>
            <a:r>
              <a:rPr lang="ja-JP" altLang="en-US" sz="2800" dirty="0"/>
              <a:t>天然だが、配列だけを用いて高精度</a:t>
            </a:r>
            <a:r>
              <a:rPr kumimoji="1" lang="ja-JP" altLang="en-US" sz="2800" dirty="0"/>
              <a:t>に構造予測ができている</a:t>
            </a:r>
          </a:p>
        </p:txBody>
      </p:sp>
      <p:sp>
        <p:nvSpPr>
          <p:cNvPr id="40" name="タイトル 1">
            <a:extLst>
              <a:ext uri="{FF2B5EF4-FFF2-40B4-BE49-F238E27FC236}">
                <a16:creationId xmlns:a16="http://schemas.microsoft.com/office/drawing/2014/main" id="{6B3B0C00-09EC-4E53-A576-C2622C4CD91F}"/>
              </a:ext>
            </a:extLst>
          </p:cNvPr>
          <p:cNvSpPr>
            <a:spLocks noGrp="1"/>
          </p:cNvSpPr>
          <p:nvPr>
            <p:ph type="title"/>
          </p:nvPr>
        </p:nvSpPr>
        <p:spPr>
          <a:xfrm>
            <a:off x="517055" y="241034"/>
            <a:ext cx="11400125" cy="518094"/>
          </a:xfrm>
        </p:spPr>
        <p:txBody>
          <a:bodyPr/>
          <a:lstStyle/>
          <a:p>
            <a:r>
              <a:rPr lang="ja-JP" altLang="en-US" dirty="0"/>
              <a:t>予測構造：</a:t>
            </a:r>
            <a:r>
              <a:rPr lang="en-US" altLang="ja-JP" dirty="0"/>
              <a:t>1cbh</a:t>
            </a:r>
            <a:endParaRPr lang="en-US" dirty="0"/>
          </a:p>
        </p:txBody>
      </p:sp>
      <p:pic>
        <p:nvPicPr>
          <p:cNvPr id="23" name="図 22">
            <a:extLst>
              <a:ext uri="{FF2B5EF4-FFF2-40B4-BE49-F238E27FC236}">
                <a16:creationId xmlns:a16="http://schemas.microsoft.com/office/drawing/2014/main" id="{33EFA7C8-524F-4341-8134-184A8FE926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459" t="15627" r="3539" b="20916"/>
          <a:stretch/>
        </p:blipFill>
        <p:spPr>
          <a:xfrm>
            <a:off x="9034125" y="1784919"/>
            <a:ext cx="2588171" cy="1440000"/>
          </a:xfrm>
          <a:prstGeom prst="rect">
            <a:avLst/>
          </a:prstGeom>
        </p:spPr>
      </p:pic>
      <p:pic>
        <p:nvPicPr>
          <p:cNvPr id="24" name="図 23">
            <a:extLst>
              <a:ext uri="{FF2B5EF4-FFF2-40B4-BE49-F238E27FC236}">
                <a16:creationId xmlns:a16="http://schemas.microsoft.com/office/drawing/2014/main" id="{9D2F2DC8-220C-459A-A667-0B5C7545E07E}"/>
              </a:ext>
            </a:extLst>
          </p:cNvPr>
          <p:cNvPicPr>
            <a:picLocks noChangeAspect="1"/>
          </p:cNvPicPr>
          <p:nvPr/>
        </p:nvPicPr>
        <p:blipFill rotWithShape="1">
          <a:blip r:embed="rId4">
            <a:clrChange>
              <a:clrFrom>
                <a:srgbClr val="FFFFFF"/>
              </a:clrFrom>
              <a:clrTo>
                <a:srgbClr val="FFFFFF">
                  <a:alpha val="0"/>
                </a:srgbClr>
              </a:clrTo>
            </a:clrChange>
          </a:blip>
          <a:srcRect l="15460" t="15627" r="5000" b="21055"/>
          <a:stretch/>
        </p:blipFill>
        <p:spPr>
          <a:xfrm>
            <a:off x="5877929" y="1784919"/>
            <a:ext cx="2547053" cy="1440000"/>
          </a:xfrm>
          <a:prstGeom prst="rect">
            <a:avLst/>
          </a:prstGeom>
        </p:spPr>
      </p:pic>
      <p:sp>
        <p:nvSpPr>
          <p:cNvPr id="25" name="テキスト ボックス 24">
            <a:extLst>
              <a:ext uri="{FF2B5EF4-FFF2-40B4-BE49-F238E27FC236}">
                <a16:creationId xmlns:a16="http://schemas.microsoft.com/office/drawing/2014/main" id="{0BC9E521-928C-4DC3-876E-89AE0BB3894B}"/>
              </a:ext>
            </a:extLst>
          </p:cNvPr>
          <p:cNvSpPr txBox="1"/>
          <p:nvPr/>
        </p:nvSpPr>
        <p:spPr>
          <a:xfrm>
            <a:off x="3512458" y="1416822"/>
            <a:ext cx="914807" cy="338554"/>
          </a:xfrm>
          <a:prstGeom prst="rect">
            <a:avLst/>
          </a:prstGeom>
          <a:noFill/>
        </p:spPr>
        <p:txBody>
          <a:bodyPr wrap="square" rtlCol="0">
            <a:spAutoFit/>
          </a:bodyPr>
          <a:lstStyle/>
          <a:p>
            <a:pPr algn="ctr"/>
            <a:r>
              <a:rPr lang="en-US" altLang="ja-JP" sz="1600" b="1" dirty="0"/>
              <a:t>rank1</a:t>
            </a:r>
            <a:endParaRPr kumimoji="1" lang="ja-JP" altLang="en-US" sz="1600" b="1" dirty="0"/>
          </a:p>
        </p:txBody>
      </p:sp>
      <p:sp>
        <p:nvSpPr>
          <p:cNvPr id="26" name="テキスト ボックス 25">
            <a:extLst>
              <a:ext uri="{FF2B5EF4-FFF2-40B4-BE49-F238E27FC236}">
                <a16:creationId xmlns:a16="http://schemas.microsoft.com/office/drawing/2014/main" id="{8C16A3D3-504E-4C0B-A7BE-B9CCC6F3BB01}"/>
              </a:ext>
            </a:extLst>
          </p:cNvPr>
          <p:cNvSpPr txBox="1"/>
          <p:nvPr/>
        </p:nvSpPr>
        <p:spPr>
          <a:xfrm>
            <a:off x="6501271" y="1416822"/>
            <a:ext cx="914807" cy="338554"/>
          </a:xfrm>
          <a:prstGeom prst="rect">
            <a:avLst/>
          </a:prstGeom>
          <a:noFill/>
        </p:spPr>
        <p:txBody>
          <a:bodyPr wrap="square" rtlCol="0">
            <a:spAutoFit/>
          </a:bodyPr>
          <a:lstStyle/>
          <a:p>
            <a:pPr algn="ctr"/>
            <a:r>
              <a:rPr lang="en-US" altLang="ja-JP" sz="1600" b="1" dirty="0"/>
              <a:t>rank2</a:t>
            </a:r>
            <a:endParaRPr kumimoji="1" lang="ja-JP" altLang="en-US" sz="1600" b="1" dirty="0"/>
          </a:p>
        </p:txBody>
      </p:sp>
      <p:sp>
        <p:nvSpPr>
          <p:cNvPr id="28" name="テキスト ボックス 27">
            <a:extLst>
              <a:ext uri="{FF2B5EF4-FFF2-40B4-BE49-F238E27FC236}">
                <a16:creationId xmlns:a16="http://schemas.microsoft.com/office/drawing/2014/main" id="{54B4FF32-F7B8-4C97-A7A5-BF1AC5CDDB76}"/>
              </a:ext>
            </a:extLst>
          </p:cNvPr>
          <p:cNvSpPr txBox="1"/>
          <p:nvPr/>
        </p:nvSpPr>
        <p:spPr>
          <a:xfrm>
            <a:off x="9716345" y="1416822"/>
            <a:ext cx="914807" cy="338554"/>
          </a:xfrm>
          <a:prstGeom prst="rect">
            <a:avLst/>
          </a:prstGeom>
          <a:noFill/>
        </p:spPr>
        <p:txBody>
          <a:bodyPr wrap="square" rtlCol="0">
            <a:spAutoFit/>
          </a:bodyPr>
          <a:lstStyle/>
          <a:p>
            <a:pPr algn="ctr"/>
            <a:r>
              <a:rPr lang="en-US" altLang="ja-JP" sz="1600" b="1" dirty="0"/>
              <a:t>rank3</a:t>
            </a:r>
            <a:endParaRPr kumimoji="1" lang="ja-JP" altLang="en-US" sz="1600" b="1" dirty="0"/>
          </a:p>
        </p:txBody>
      </p:sp>
      <p:sp>
        <p:nvSpPr>
          <p:cNvPr id="30" name="テキスト ボックス 29">
            <a:extLst>
              <a:ext uri="{FF2B5EF4-FFF2-40B4-BE49-F238E27FC236}">
                <a16:creationId xmlns:a16="http://schemas.microsoft.com/office/drawing/2014/main" id="{AAC9367E-6F07-4639-80BF-12138C5D05E1}"/>
              </a:ext>
            </a:extLst>
          </p:cNvPr>
          <p:cNvSpPr txBox="1"/>
          <p:nvPr/>
        </p:nvSpPr>
        <p:spPr>
          <a:xfrm>
            <a:off x="824529" y="3486752"/>
            <a:ext cx="934395" cy="338554"/>
          </a:xfrm>
          <a:prstGeom prst="rect">
            <a:avLst/>
          </a:prstGeom>
          <a:noFill/>
        </p:spPr>
        <p:txBody>
          <a:bodyPr wrap="square" rtlCol="0">
            <a:spAutoFit/>
          </a:bodyPr>
          <a:lstStyle/>
          <a:p>
            <a:pPr algn="ctr"/>
            <a:r>
              <a:rPr lang="en-US" altLang="ja-JP" sz="1600" b="1" dirty="0" err="1"/>
              <a:t>pLDDT</a:t>
            </a:r>
            <a:endParaRPr kumimoji="1" lang="ja-JP" altLang="en-US" sz="1600" b="1" dirty="0"/>
          </a:p>
        </p:txBody>
      </p:sp>
      <p:sp>
        <p:nvSpPr>
          <p:cNvPr id="34" name="テキスト ボックス 33">
            <a:extLst>
              <a:ext uri="{FF2B5EF4-FFF2-40B4-BE49-F238E27FC236}">
                <a16:creationId xmlns:a16="http://schemas.microsoft.com/office/drawing/2014/main" id="{B3BE7E94-4A9D-472D-96EF-A17E206D1F17}"/>
              </a:ext>
            </a:extLst>
          </p:cNvPr>
          <p:cNvSpPr txBox="1"/>
          <p:nvPr/>
        </p:nvSpPr>
        <p:spPr>
          <a:xfrm>
            <a:off x="727141" y="2099138"/>
            <a:ext cx="1137420" cy="338554"/>
          </a:xfrm>
          <a:prstGeom prst="rect">
            <a:avLst/>
          </a:prstGeom>
          <a:noFill/>
        </p:spPr>
        <p:txBody>
          <a:bodyPr wrap="square" rtlCol="0">
            <a:spAutoFit/>
          </a:bodyPr>
          <a:lstStyle/>
          <a:p>
            <a:pPr algn="ctr"/>
            <a:r>
              <a:rPr lang="ja-JP" altLang="en-US" sz="1600" b="1" dirty="0"/>
              <a:t>予測構造</a:t>
            </a:r>
            <a:endParaRPr kumimoji="1" lang="ja-JP" altLang="en-US" sz="1600" b="1" dirty="0"/>
          </a:p>
        </p:txBody>
      </p:sp>
      <p:sp>
        <p:nvSpPr>
          <p:cNvPr id="36" name="テキスト ボックス 35">
            <a:extLst>
              <a:ext uri="{FF2B5EF4-FFF2-40B4-BE49-F238E27FC236}">
                <a16:creationId xmlns:a16="http://schemas.microsoft.com/office/drawing/2014/main" id="{E003FF7D-E293-4120-8985-5EC36674AB98}"/>
              </a:ext>
            </a:extLst>
          </p:cNvPr>
          <p:cNvSpPr txBox="1"/>
          <p:nvPr/>
        </p:nvSpPr>
        <p:spPr>
          <a:xfrm>
            <a:off x="699184" y="2437426"/>
            <a:ext cx="1185088" cy="276999"/>
          </a:xfrm>
          <a:prstGeom prst="rect">
            <a:avLst/>
          </a:prstGeom>
          <a:noFill/>
        </p:spPr>
        <p:txBody>
          <a:bodyPr wrap="square" rtlCol="0">
            <a:spAutoFit/>
          </a:bodyPr>
          <a:lstStyle/>
          <a:p>
            <a:pPr algn="ctr"/>
            <a:r>
              <a:rPr lang="ja-JP" altLang="en-US" sz="1200" dirty="0"/>
              <a:t>緑：</a:t>
            </a:r>
            <a:r>
              <a:rPr lang="en-US" altLang="ja-JP" sz="1200" dirty="0"/>
              <a:t>Wild-Type</a:t>
            </a:r>
            <a:endParaRPr kumimoji="1" lang="ja-JP" altLang="en-US" sz="1200" dirty="0"/>
          </a:p>
        </p:txBody>
      </p:sp>
      <p:sp>
        <p:nvSpPr>
          <p:cNvPr id="43" name="テキスト ボックス 42">
            <a:extLst>
              <a:ext uri="{FF2B5EF4-FFF2-40B4-BE49-F238E27FC236}">
                <a16:creationId xmlns:a16="http://schemas.microsoft.com/office/drawing/2014/main" id="{C01C93DA-A52B-4E61-956B-D381E72D016C}"/>
              </a:ext>
            </a:extLst>
          </p:cNvPr>
          <p:cNvSpPr txBox="1"/>
          <p:nvPr/>
        </p:nvSpPr>
        <p:spPr>
          <a:xfrm>
            <a:off x="518491" y="4833141"/>
            <a:ext cx="1561543" cy="338554"/>
          </a:xfrm>
          <a:prstGeom prst="rect">
            <a:avLst/>
          </a:prstGeom>
          <a:noFill/>
        </p:spPr>
        <p:txBody>
          <a:bodyPr wrap="square" rtlCol="0">
            <a:spAutoFit/>
          </a:bodyPr>
          <a:lstStyle/>
          <a:p>
            <a:pPr algn="ctr"/>
            <a:r>
              <a:rPr lang="en-US" altLang="ja-JP" sz="1600" b="1" dirty="0"/>
              <a:t>global </a:t>
            </a:r>
            <a:r>
              <a:rPr lang="en-US" altLang="ja-JP" sz="1600" b="1" dirty="0" err="1"/>
              <a:t>pLDDT</a:t>
            </a:r>
            <a:endParaRPr kumimoji="1" lang="ja-JP" altLang="en-US" sz="1600" b="1" dirty="0"/>
          </a:p>
        </p:txBody>
      </p:sp>
      <p:sp>
        <p:nvSpPr>
          <p:cNvPr id="45" name="テキスト ボックス 44">
            <a:extLst>
              <a:ext uri="{FF2B5EF4-FFF2-40B4-BE49-F238E27FC236}">
                <a16:creationId xmlns:a16="http://schemas.microsoft.com/office/drawing/2014/main" id="{0C44AF29-8867-438C-B2DD-736B27C252A3}"/>
              </a:ext>
            </a:extLst>
          </p:cNvPr>
          <p:cNvSpPr txBox="1"/>
          <p:nvPr/>
        </p:nvSpPr>
        <p:spPr>
          <a:xfrm>
            <a:off x="3512458" y="4833141"/>
            <a:ext cx="906690" cy="338554"/>
          </a:xfrm>
          <a:prstGeom prst="rect">
            <a:avLst/>
          </a:prstGeom>
          <a:noFill/>
        </p:spPr>
        <p:txBody>
          <a:bodyPr wrap="square" rtlCol="0">
            <a:spAutoFit/>
          </a:bodyPr>
          <a:lstStyle/>
          <a:p>
            <a:pPr algn="ctr"/>
            <a:r>
              <a:rPr lang="en-US" altLang="ja-JP" sz="1600" dirty="0"/>
              <a:t>96.2</a:t>
            </a:r>
            <a:endParaRPr kumimoji="1" lang="ja-JP" altLang="en-US" sz="1600" dirty="0"/>
          </a:p>
        </p:txBody>
      </p:sp>
      <p:sp>
        <p:nvSpPr>
          <p:cNvPr id="47" name="テキスト ボックス 46">
            <a:extLst>
              <a:ext uri="{FF2B5EF4-FFF2-40B4-BE49-F238E27FC236}">
                <a16:creationId xmlns:a16="http://schemas.microsoft.com/office/drawing/2014/main" id="{7433F526-7C95-4A7B-BEE6-60B836F3AA34}"/>
              </a:ext>
            </a:extLst>
          </p:cNvPr>
          <p:cNvSpPr txBox="1"/>
          <p:nvPr/>
        </p:nvSpPr>
        <p:spPr>
          <a:xfrm>
            <a:off x="6512906" y="4839164"/>
            <a:ext cx="906690" cy="338554"/>
          </a:xfrm>
          <a:prstGeom prst="rect">
            <a:avLst/>
          </a:prstGeom>
          <a:noFill/>
        </p:spPr>
        <p:txBody>
          <a:bodyPr wrap="square" rtlCol="0">
            <a:spAutoFit/>
          </a:bodyPr>
          <a:lstStyle/>
          <a:p>
            <a:pPr algn="ctr"/>
            <a:r>
              <a:rPr lang="en-US" altLang="ja-JP" sz="1600" dirty="0"/>
              <a:t>95.1</a:t>
            </a:r>
            <a:endParaRPr kumimoji="1" lang="ja-JP" altLang="en-US" sz="1600" dirty="0"/>
          </a:p>
        </p:txBody>
      </p:sp>
      <p:sp>
        <p:nvSpPr>
          <p:cNvPr id="48" name="テキスト ボックス 47">
            <a:extLst>
              <a:ext uri="{FF2B5EF4-FFF2-40B4-BE49-F238E27FC236}">
                <a16:creationId xmlns:a16="http://schemas.microsoft.com/office/drawing/2014/main" id="{A2E07604-39C7-4F2E-BE9A-1E061648BD2D}"/>
              </a:ext>
            </a:extLst>
          </p:cNvPr>
          <p:cNvSpPr txBox="1"/>
          <p:nvPr/>
        </p:nvSpPr>
        <p:spPr>
          <a:xfrm>
            <a:off x="9724462" y="4833141"/>
            <a:ext cx="906690" cy="338554"/>
          </a:xfrm>
          <a:prstGeom prst="rect">
            <a:avLst/>
          </a:prstGeom>
          <a:noFill/>
        </p:spPr>
        <p:txBody>
          <a:bodyPr wrap="square" rtlCol="0">
            <a:spAutoFit/>
          </a:bodyPr>
          <a:lstStyle/>
          <a:p>
            <a:pPr algn="ctr"/>
            <a:r>
              <a:rPr lang="en-US" altLang="ja-JP" sz="1600" dirty="0"/>
              <a:t>94.5</a:t>
            </a:r>
            <a:endParaRPr kumimoji="1" lang="ja-JP" altLang="en-US" sz="1600" dirty="0"/>
          </a:p>
        </p:txBody>
      </p:sp>
      <p:sp>
        <p:nvSpPr>
          <p:cNvPr id="49" name="テキスト ボックス 48">
            <a:extLst>
              <a:ext uri="{FF2B5EF4-FFF2-40B4-BE49-F238E27FC236}">
                <a16:creationId xmlns:a16="http://schemas.microsoft.com/office/drawing/2014/main" id="{778B6F83-76DD-4F69-BEC1-935D04B6054B}"/>
              </a:ext>
            </a:extLst>
          </p:cNvPr>
          <p:cNvSpPr txBox="1"/>
          <p:nvPr/>
        </p:nvSpPr>
        <p:spPr>
          <a:xfrm>
            <a:off x="930357" y="5320469"/>
            <a:ext cx="1193335" cy="307777"/>
          </a:xfrm>
          <a:prstGeom prst="rect">
            <a:avLst/>
          </a:prstGeom>
          <a:noFill/>
        </p:spPr>
        <p:txBody>
          <a:bodyPr wrap="square" rtlCol="0">
            <a:spAutoFit/>
          </a:bodyPr>
          <a:lstStyle/>
          <a:p>
            <a:pPr algn="ctr"/>
            <a:r>
              <a:rPr lang="en-US" altLang="ja-JP" sz="1400" dirty="0"/>
              <a:t>H</a:t>
            </a:r>
            <a:r>
              <a:rPr lang="ja-JP" altLang="en-US" sz="1400" dirty="0"/>
              <a:t>原子以外</a:t>
            </a:r>
            <a:endParaRPr kumimoji="1" lang="ja-JP" altLang="en-US" sz="16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C4EC7DDF-F668-4865-A4C9-EA0B5C72CFCE}"/>
                  </a:ext>
                </a:extLst>
              </p:cNvPr>
              <p:cNvSpPr txBox="1"/>
              <p:nvPr/>
            </p:nvSpPr>
            <p:spPr>
              <a:xfrm>
                <a:off x="3512458" y="5298927"/>
                <a:ext cx="906690" cy="350865"/>
              </a:xfrm>
              <a:prstGeom prst="rect">
                <a:avLst/>
              </a:prstGeom>
              <a:noFill/>
            </p:spPr>
            <p:txBody>
              <a:bodyPr wrap="square" rtlCol="0">
                <a:spAutoFit/>
              </a:bodyPr>
              <a:lstStyle/>
              <a:p>
                <a:pPr algn="ctr"/>
                <a:r>
                  <a:rPr lang="en-US" altLang="ja-JP" sz="1600" dirty="0"/>
                  <a:t>0.96</a:t>
                </a:r>
                <a14:m>
                  <m:oMath xmlns:m="http://schemas.openxmlformats.org/officeDocument/2006/math">
                    <m:r>
                      <a:rPr lang="en-US" altLang="ja-JP" sz="1600" i="1">
                        <a:latin typeface="Cambria Math" panose="02040503050406030204" pitchFamily="18" charset="0"/>
                        <a:ea typeface="Cambria Math" panose="02040503050406030204" pitchFamily="18" charset="0"/>
                      </a:rPr>
                      <m:t>Å</m:t>
                    </m:r>
                  </m:oMath>
                </a14:m>
                <a:endParaRPr kumimoji="1" lang="ja-JP" altLang="en-US" sz="1600" dirty="0"/>
              </a:p>
            </p:txBody>
          </p:sp>
        </mc:Choice>
        <mc:Fallback xmlns="">
          <p:sp>
            <p:nvSpPr>
              <p:cNvPr id="50" name="テキスト ボックス 49">
                <a:extLst>
                  <a:ext uri="{FF2B5EF4-FFF2-40B4-BE49-F238E27FC236}">
                    <a16:creationId xmlns:a16="http://schemas.microsoft.com/office/drawing/2014/main" id="{C4EC7DDF-F668-4865-A4C9-EA0B5C72CFCE}"/>
                  </a:ext>
                </a:extLst>
              </p:cNvPr>
              <p:cNvSpPr txBox="1">
                <a:spLocks noRot="1" noChangeAspect="1" noMove="1" noResize="1" noEditPoints="1" noAdjustHandles="1" noChangeArrowheads="1" noChangeShapeType="1" noTextEdit="1"/>
              </p:cNvSpPr>
              <p:nvPr/>
            </p:nvSpPr>
            <p:spPr>
              <a:xfrm>
                <a:off x="3512458" y="5298927"/>
                <a:ext cx="906690" cy="350865"/>
              </a:xfrm>
              <a:prstGeom prst="rect">
                <a:avLst/>
              </a:prstGeom>
              <a:blipFill>
                <a:blip r:embed="rId5"/>
                <a:stretch>
                  <a:fillRect t="-1724" b="-206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6A5C06FC-5A45-47E9-BBEB-DA97E05BB6EA}"/>
                  </a:ext>
                </a:extLst>
              </p:cNvPr>
              <p:cNvSpPr txBox="1"/>
              <p:nvPr/>
            </p:nvSpPr>
            <p:spPr>
              <a:xfrm>
                <a:off x="6512906" y="5298927"/>
                <a:ext cx="906690" cy="350865"/>
              </a:xfrm>
              <a:prstGeom prst="rect">
                <a:avLst/>
              </a:prstGeom>
              <a:noFill/>
            </p:spPr>
            <p:txBody>
              <a:bodyPr wrap="square" rtlCol="0">
                <a:spAutoFit/>
              </a:bodyPr>
              <a:lstStyle/>
              <a:p>
                <a:pPr algn="ctr"/>
                <a:r>
                  <a:rPr lang="en-US" altLang="ja-JP" sz="1600" dirty="0"/>
                  <a:t>0.96</a:t>
                </a:r>
                <a14:m>
                  <m:oMath xmlns:m="http://schemas.openxmlformats.org/officeDocument/2006/math">
                    <m:r>
                      <a:rPr lang="en-US" altLang="ja-JP" sz="1600" i="1">
                        <a:latin typeface="Cambria Math" panose="02040503050406030204" pitchFamily="18" charset="0"/>
                        <a:ea typeface="Cambria Math" panose="02040503050406030204" pitchFamily="18" charset="0"/>
                      </a:rPr>
                      <m:t>Å</m:t>
                    </m:r>
                  </m:oMath>
                </a14:m>
                <a:endParaRPr kumimoji="1" lang="ja-JP" altLang="en-US" sz="1600" dirty="0"/>
              </a:p>
            </p:txBody>
          </p:sp>
        </mc:Choice>
        <mc:Fallback xmlns="">
          <p:sp>
            <p:nvSpPr>
              <p:cNvPr id="51" name="テキスト ボックス 50">
                <a:extLst>
                  <a:ext uri="{FF2B5EF4-FFF2-40B4-BE49-F238E27FC236}">
                    <a16:creationId xmlns:a16="http://schemas.microsoft.com/office/drawing/2014/main" id="{6A5C06FC-5A45-47E9-BBEB-DA97E05BB6EA}"/>
                  </a:ext>
                </a:extLst>
              </p:cNvPr>
              <p:cNvSpPr txBox="1">
                <a:spLocks noRot="1" noChangeAspect="1" noMove="1" noResize="1" noEditPoints="1" noAdjustHandles="1" noChangeArrowheads="1" noChangeShapeType="1" noTextEdit="1"/>
              </p:cNvSpPr>
              <p:nvPr/>
            </p:nvSpPr>
            <p:spPr>
              <a:xfrm>
                <a:off x="6512906" y="5298927"/>
                <a:ext cx="906690" cy="350865"/>
              </a:xfrm>
              <a:prstGeom prst="rect">
                <a:avLst/>
              </a:prstGeom>
              <a:blipFill>
                <a:blip r:embed="rId6"/>
                <a:stretch>
                  <a:fillRect t="-1724" b="-206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4D63D04-B9B1-42A7-9883-A83ADBD463A4}"/>
                  </a:ext>
                </a:extLst>
              </p:cNvPr>
              <p:cNvSpPr txBox="1"/>
              <p:nvPr/>
            </p:nvSpPr>
            <p:spPr>
              <a:xfrm>
                <a:off x="9724462" y="5298927"/>
                <a:ext cx="906690" cy="350865"/>
              </a:xfrm>
              <a:prstGeom prst="rect">
                <a:avLst/>
              </a:prstGeom>
              <a:noFill/>
            </p:spPr>
            <p:txBody>
              <a:bodyPr wrap="square" rtlCol="0">
                <a:spAutoFit/>
              </a:bodyPr>
              <a:lstStyle/>
              <a:p>
                <a:pPr algn="ctr"/>
                <a:r>
                  <a:rPr lang="en-US" altLang="ja-JP" sz="1600" dirty="0"/>
                  <a:t>0.92</a:t>
                </a:r>
                <a14:m>
                  <m:oMath xmlns:m="http://schemas.openxmlformats.org/officeDocument/2006/math">
                    <m:r>
                      <a:rPr lang="en-US" altLang="ja-JP" sz="1600" i="1">
                        <a:latin typeface="Cambria Math" panose="02040503050406030204" pitchFamily="18" charset="0"/>
                        <a:ea typeface="Cambria Math" panose="02040503050406030204" pitchFamily="18" charset="0"/>
                      </a:rPr>
                      <m:t>Å</m:t>
                    </m:r>
                  </m:oMath>
                </a14:m>
                <a:endParaRPr kumimoji="1" lang="ja-JP" altLang="en-US" sz="1600" dirty="0"/>
              </a:p>
            </p:txBody>
          </p:sp>
        </mc:Choice>
        <mc:Fallback xmlns="">
          <p:sp>
            <p:nvSpPr>
              <p:cNvPr id="52" name="テキスト ボックス 51">
                <a:extLst>
                  <a:ext uri="{FF2B5EF4-FFF2-40B4-BE49-F238E27FC236}">
                    <a16:creationId xmlns:a16="http://schemas.microsoft.com/office/drawing/2014/main" id="{44D63D04-B9B1-42A7-9883-A83ADBD463A4}"/>
                  </a:ext>
                </a:extLst>
              </p:cNvPr>
              <p:cNvSpPr txBox="1">
                <a:spLocks noRot="1" noChangeAspect="1" noMove="1" noResize="1" noEditPoints="1" noAdjustHandles="1" noChangeArrowheads="1" noChangeShapeType="1" noTextEdit="1"/>
              </p:cNvSpPr>
              <p:nvPr/>
            </p:nvSpPr>
            <p:spPr>
              <a:xfrm>
                <a:off x="9724462" y="5298927"/>
                <a:ext cx="906690" cy="350865"/>
              </a:xfrm>
              <a:prstGeom prst="rect">
                <a:avLst/>
              </a:prstGeom>
              <a:blipFill>
                <a:blip r:embed="rId7"/>
                <a:stretch>
                  <a:fillRect t="-1724" b="-20690"/>
                </a:stretch>
              </a:blipFill>
            </p:spPr>
            <p:txBody>
              <a:bodyPr/>
              <a:lstStyle/>
              <a:p>
                <a:r>
                  <a:rPr lang="ja-JP" altLang="en-US">
                    <a:noFill/>
                  </a:rPr>
                  <a:t> </a:t>
                </a:r>
              </a:p>
            </p:txBody>
          </p:sp>
        </mc:Fallback>
      </mc:AlternateContent>
      <p:pic>
        <p:nvPicPr>
          <p:cNvPr id="53" name="Picture 2" descr="https://swissmodel.expasy.org/lddt/work_files/2021-12-16/OVi5nf/input_files/model/model.pdb_preprocessed_locallddt.png">
            <a:extLst>
              <a:ext uri="{FF2B5EF4-FFF2-40B4-BE49-F238E27FC236}">
                <a16:creationId xmlns:a16="http://schemas.microsoft.com/office/drawing/2014/main" id="{7398FDE1-B24E-4668-9770-51C335F6B65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822" b="86195"/>
          <a:stretch/>
        </p:blipFill>
        <p:spPr bwMode="auto">
          <a:xfrm>
            <a:off x="751666" y="3967084"/>
            <a:ext cx="1080119" cy="500356"/>
          </a:xfrm>
          <a:prstGeom prst="rect">
            <a:avLst/>
          </a:prstGeom>
          <a:noFill/>
          <a:extLst>
            <a:ext uri="{909E8E84-426E-40DD-AFC4-6F175D3DCCD1}">
              <a14:hiddenFill xmlns:a14="http://schemas.microsoft.com/office/drawing/2010/main">
                <a:solidFill>
                  <a:srgbClr val="FFFFFF"/>
                </a:solidFill>
              </a14:hiddenFill>
            </a:ext>
          </a:extLst>
        </p:spPr>
      </p:pic>
      <p:pic>
        <p:nvPicPr>
          <p:cNvPr id="55" name="図 54">
            <a:extLst>
              <a:ext uri="{FF2B5EF4-FFF2-40B4-BE49-F238E27FC236}">
                <a16:creationId xmlns:a16="http://schemas.microsoft.com/office/drawing/2014/main" id="{A5954989-2779-4B57-A61B-BC999E255695}"/>
              </a:ext>
            </a:extLst>
          </p:cNvPr>
          <p:cNvPicPr>
            <a:picLocks noChangeAspect="1"/>
          </p:cNvPicPr>
          <p:nvPr/>
        </p:nvPicPr>
        <p:blipFill rotWithShape="1">
          <a:blip r:embed="rId9">
            <a:clrChange>
              <a:clrFrom>
                <a:srgbClr val="FFFFFF"/>
              </a:clrFrom>
              <a:clrTo>
                <a:srgbClr val="FFFFFF">
                  <a:alpha val="0"/>
                </a:srgbClr>
              </a:clrTo>
            </a:clrChange>
          </a:blip>
          <a:srcRect l="14564" t="16736" r="5000" b="21055"/>
          <a:stretch/>
        </p:blipFill>
        <p:spPr>
          <a:xfrm>
            <a:off x="2718986" y="1784919"/>
            <a:ext cx="2621668" cy="1440000"/>
          </a:xfrm>
          <a:prstGeom prst="rect">
            <a:avLst/>
          </a:prstGeom>
        </p:spPr>
      </p:pic>
      <p:sp>
        <p:nvSpPr>
          <p:cNvPr id="56" name="テキスト ボックス 55">
            <a:extLst>
              <a:ext uri="{FF2B5EF4-FFF2-40B4-BE49-F238E27FC236}">
                <a16:creationId xmlns:a16="http://schemas.microsoft.com/office/drawing/2014/main" id="{C3D38E28-AEF8-4466-A7F8-2E03B9AC6D9D}"/>
              </a:ext>
            </a:extLst>
          </p:cNvPr>
          <p:cNvSpPr txBox="1"/>
          <p:nvPr/>
        </p:nvSpPr>
        <p:spPr>
          <a:xfrm>
            <a:off x="648989" y="2925030"/>
            <a:ext cx="1376130" cy="276999"/>
          </a:xfrm>
          <a:prstGeom prst="rect">
            <a:avLst/>
          </a:prstGeom>
          <a:noFill/>
        </p:spPr>
        <p:txBody>
          <a:bodyPr wrap="square" rtlCol="0">
            <a:spAutoFit/>
          </a:bodyPr>
          <a:lstStyle/>
          <a:p>
            <a:r>
              <a:rPr lang="ja-JP" altLang="en-US" sz="1200" dirty="0"/>
              <a:t>シアン：結合部位</a:t>
            </a:r>
            <a:endParaRPr kumimoji="1" lang="ja-JP" altLang="en-US" sz="1200" dirty="0"/>
          </a:p>
        </p:txBody>
      </p:sp>
      <p:pic>
        <p:nvPicPr>
          <p:cNvPr id="57" name="図 56">
            <a:extLst>
              <a:ext uri="{FF2B5EF4-FFF2-40B4-BE49-F238E27FC236}">
                <a16:creationId xmlns:a16="http://schemas.microsoft.com/office/drawing/2014/main" id="{763D30B7-D2F3-427B-9B39-379E9A7AC01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3828" t="17408" r="5000" b="23388"/>
          <a:stretch/>
        </p:blipFill>
        <p:spPr>
          <a:xfrm>
            <a:off x="2696544" y="3232633"/>
            <a:ext cx="2739833" cy="1419284"/>
          </a:xfrm>
          <a:prstGeom prst="rect">
            <a:avLst/>
          </a:prstGeom>
        </p:spPr>
      </p:pic>
      <p:pic>
        <p:nvPicPr>
          <p:cNvPr id="58" name="図 57">
            <a:extLst>
              <a:ext uri="{FF2B5EF4-FFF2-40B4-BE49-F238E27FC236}">
                <a16:creationId xmlns:a16="http://schemas.microsoft.com/office/drawing/2014/main" id="{44E155A8-91E1-4EFE-B10F-D0A3C5C88930}"/>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5350" t="17408" r="5000" b="20915"/>
          <a:stretch/>
        </p:blipFill>
        <p:spPr>
          <a:xfrm>
            <a:off x="5888714" y="3254462"/>
            <a:ext cx="2618376" cy="1440000"/>
          </a:xfrm>
          <a:prstGeom prst="rect">
            <a:avLst/>
          </a:prstGeom>
        </p:spPr>
      </p:pic>
      <p:pic>
        <p:nvPicPr>
          <p:cNvPr id="59" name="図 58">
            <a:extLst>
              <a:ext uri="{FF2B5EF4-FFF2-40B4-BE49-F238E27FC236}">
                <a16:creationId xmlns:a16="http://schemas.microsoft.com/office/drawing/2014/main" id="{F9E6473F-C179-4E73-9737-5A3F1301E00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7555" t="15677" r="5000" b="21055"/>
          <a:stretch/>
        </p:blipFill>
        <p:spPr>
          <a:xfrm>
            <a:off x="9140430" y="3232633"/>
            <a:ext cx="2481866" cy="1440000"/>
          </a:xfrm>
          <a:prstGeom prst="rect">
            <a:avLst/>
          </a:prstGeom>
        </p:spPr>
      </p:pic>
      <p:sp>
        <p:nvSpPr>
          <p:cNvPr id="60" name="テキスト ボックス 59">
            <a:extLst>
              <a:ext uri="{FF2B5EF4-FFF2-40B4-BE49-F238E27FC236}">
                <a16:creationId xmlns:a16="http://schemas.microsoft.com/office/drawing/2014/main" id="{7F5012B1-4CF1-4129-A87A-3E4157C13D52}"/>
              </a:ext>
            </a:extLst>
          </p:cNvPr>
          <p:cNvSpPr txBox="1"/>
          <p:nvPr/>
        </p:nvSpPr>
        <p:spPr>
          <a:xfrm>
            <a:off x="651465" y="2678810"/>
            <a:ext cx="1314275" cy="276999"/>
          </a:xfrm>
          <a:prstGeom prst="rect">
            <a:avLst/>
          </a:prstGeom>
          <a:noFill/>
        </p:spPr>
        <p:txBody>
          <a:bodyPr wrap="square" rtlCol="0">
            <a:spAutoFit/>
          </a:bodyPr>
          <a:lstStyle/>
          <a:p>
            <a:pPr algn="ctr"/>
            <a:r>
              <a:rPr lang="ja-JP" altLang="en-US" sz="1200" dirty="0"/>
              <a:t>白：</a:t>
            </a:r>
            <a:r>
              <a:rPr lang="en-US" altLang="ja-JP" sz="1200" dirty="0"/>
              <a:t>AF</a:t>
            </a:r>
            <a:r>
              <a:rPr lang="ja-JP" altLang="en-US" sz="1200" dirty="0"/>
              <a:t>予測構造</a:t>
            </a:r>
            <a:endParaRPr kumimoji="1" lang="ja-JP" altLang="en-US" sz="1200" dirty="0"/>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1C1873E5-1EC1-4575-9C83-E7984A97013E}"/>
                  </a:ext>
                </a:extLst>
              </p:cNvPr>
              <p:cNvSpPr txBox="1"/>
              <p:nvPr/>
            </p:nvSpPr>
            <p:spPr>
              <a:xfrm>
                <a:off x="1068007" y="5790775"/>
                <a:ext cx="855987" cy="307777"/>
              </a:xfrm>
              <a:prstGeom prst="rect">
                <a:avLst/>
              </a:prstGeom>
              <a:noFill/>
            </p:spPr>
            <p:txBody>
              <a:bodyPr wrap="square" rtlCol="0">
                <a:spAutoFit/>
              </a:bodyPr>
              <a:lstStyle/>
              <a:p>
                <a:pPr algn="ctr"/>
                <a14:m>
                  <m:oMath xmlns:m="http://schemas.openxmlformats.org/officeDocument/2006/math">
                    <m:sSub>
                      <m:sSubPr>
                        <m:ctrlPr>
                          <a:rPr lang="en-US" altLang="ja-JP" sz="1400" i="1">
                            <a:latin typeface="Cambria Math" panose="02040503050406030204" pitchFamily="18" charset="0"/>
                            <a:ea typeface="Cambria Math" panose="02040503050406030204" pitchFamily="18" charset="0"/>
                          </a:rPr>
                        </m:ctrlPr>
                      </m:sSubPr>
                      <m:e>
                        <m:r>
                          <a:rPr lang="en-US" altLang="ja-JP" sz="1400" b="0" i="1">
                            <a:latin typeface="Cambria Math" panose="02040503050406030204" pitchFamily="18" charset="0"/>
                            <a:ea typeface="Cambria Math" panose="02040503050406030204" pitchFamily="18" charset="0"/>
                          </a:rPr>
                          <m:t>𝐶</m:t>
                        </m:r>
                      </m:e>
                      <m:sub>
                        <m:r>
                          <a:rPr lang="ja-JP" altLang="en-US" sz="1400" b="0" i="1">
                            <a:latin typeface="Cambria Math" panose="02040503050406030204" pitchFamily="18" charset="0"/>
                            <a:ea typeface="Cambria Math" panose="02040503050406030204" pitchFamily="18" charset="0"/>
                          </a:rPr>
                          <m:t>𝛼</m:t>
                        </m:r>
                      </m:sub>
                    </m:sSub>
                  </m:oMath>
                </a14:m>
                <a:r>
                  <a:rPr kumimoji="1" lang="ja-JP" altLang="en-US" sz="1400" dirty="0"/>
                  <a:t>原子</a:t>
                </a:r>
                <a:endParaRPr kumimoji="1" lang="ja-JP" altLang="en-US" sz="1600" dirty="0"/>
              </a:p>
            </p:txBody>
          </p:sp>
        </mc:Choice>
        <mc:Fallback xmlns="">
          <p:sp>
            <p:nvSpPr>
              <p:cNvPr id="61" name="テキスト ボックス 60">
                <a:extLst>
                  <a:ext uri="{FF2B5EF4-FFF2-40B4-BE49-F238E27FC236}">
                    <a16:creationId xmlns:a16="http://schemas.microsoft.com/office/drawing/2014/main" id="{1C1873E5-1EC1-4575-9C83-E7984A97013E}"/>
                  </a:ext>
                </a:extLst>
              </p:cNvPr>
              <p:cNvSpPr txBox="1">
                <a:spLocks noRot="1" noChangeAspect="1" noMove="1" noResize="1" noEditPoints="1" noAdjustHandles="1" noChangeArrowheads="1" noChangeShapeType="1" noTextEdit="1"/>
              </p:cNvSpPr>
              <p:nvPr/>
            </p:nvSpPr>
            <p:spPr>
              <a:xfrm>
                <a:off x="1068007" y="5790775"/>
                <a:ext cx="855987" cy="307777"/>
              </a:xfrm>
              <a:prstGeom prst="rect">
                <a:avLst/>
              </a:prstGeom>
              <a:blipFill>
                <a:blip r:embed="rId13"/>
                <a:stretch>
                  <a:fillRect t="-4000" b="-20000"/>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129E27E7-0DB2-4125-AF4D-C71839220B23}"/>
              </a:ext>
            </a:extLst>
          </p:cNvPr>
          <p:cNvSpPr txBox="1"/>
          <p:nvPr/>
        </p:nvSpPr>
        <p:spPr>
          <a:xfrm>
            <a:off x="104023" y="5582082"/>
            <a:ext cx="935921" cy="338554"/>
          </a:xfrm>
          <a:prstGeom prst="rect">
            <a:avLst/>
          </a:prstGeom>
          <a:noFill/>
        </p:spPr>
        <p:txBody>
          <a:bodyPr wrap="square" rtlCol="0">
            <a:spAutoFit/>
          </a:bodyPr>
          <a:lstStyle/>
          <a:p>
            <a:pPr algn="ctr"/>
            <a:r>
              <a:rPr lang="en-US" altLang="ja-JP" sz="1600" b="1" dirty="0"/>
              <a:t>RMSD</a:t>
            </a:r>
            <a:endParaRPr kumimoji="1" lang="ja-JP" altLang="en-US" sz="1600" dirty="0"/>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F1A67A9B-EAAF-41A4-A131-7E4A3F16C338}"/>
                  </a:ext>
                </a:extLst>
              </p:cNvPr>
              <p:cNvSpPr txBox="1"/>
              <p:nvPr/>
            </p:nvSpPr>
            <p:spPr>
              <a:xfrm>
                <a:off x="3512458" y="5747687"/>
                <a:ext cx="906690" cy="350865"/>
              </a:xfrm>
              <a:prstGeom prst="rect">
                <a:avLst/>
              </a:prstGeom>
              <a:noFill/>
            </p:spPr>
            <p:txBody>
              <a:bodyPr wrap="square" rtlCol="0">
                <a:spAutoFit/>
              </a:bodyPr>
              <a:lstStyle/>
              <a:p>
                <a:pPr algn="ctr"/>
                <a:r>
                  <a:rPr lang="en-US" altLang="ja-JP" sz="1600" dirty="0"/>
                  <a:t>0.41</a:t>
                </a:r>
                <a14:m>
                  <m:oMath xmlns:m="http://schemas.openxmlformats.org/officeDocument/2006/math">
                    <m:r>
                      <a:rPr lang="en-US" altLang="ja-JP" sz="1600" i="1">
                        <a:latin typeface="Cambria Math" panose="02040503050406030204" pitchFamily="18" charset="0"/>
                        <a:ea typeface="Cambria Math" panose="02040503050406030204" pitchFamily="18" charset="0"/>
                      </a:rPr>
                      <m:t>Å</m:t>
                    </m:r>
                  </m:oMath>
                </a14:m>
                <a:endParaRPr kumimoji="1" lang="ja-JP" altLang="en-US" sz="1600" dirty="0"/>
              </a:p>
            </p:txBody>
          </p:sp>
        </mc:Choice>
        <mc:Fallback xmlns="">
          <p:sp>
            <p:nvSpPr>
              <p:cNvPr id="63" name="テキスト ボックス 62">
                <a:extLst>
                  <a:ext uri="{FF2B5EF4-FFF2-40B4-BE49-F238E27FC236}">
                    <a16:creationId xmlns:a16="http://schemas.microsoft.com/office/drawing/2014/main" id="{F1A67A9B-EAAF-41A4-A131-7E4A3F16C338}"/>
                  </a:ext>
                </a:extLst>
              </p:cNvPr>
              <p:cNvSpPr txBox="1">
                <a:spLocks noRot="1" noChangeAspect="1" noMove="1" noResize="1" noEditPoints="1" noAdjustHandles="1" noChangeArrowheads="1" noChangeShapeType="1" noTextEdit="1"/>
              </p:cNvSpPr>
              <p:nvPr/>
            </p:nvSpPr>
            <p:spPr>
              <a:xfrm>
                <a:off x="3512458" y="5747687"/>
                <a:ext cx="906690" cy="350865"/>
              </a:xfrm>
              <a:prstGeom prst="rect">
                <a:avLst/>
              </a:prstGeom>
              <a:blipFill>
                <a:blip r:embed="rId14"/>
                <a:stretch>
                  <a:fillRect t="-1754" b="-228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A9840FBE-45BB-4910-B124-37BDBC012BD5}"/>
                  </a:ext>
                </a:extLst>
              </p:cNvPr>
              <p:cNvSpPr txBox="1"/>
              <p:nvPr/>
            </p:nvSpPr>
            <p:spPr>
              <a:xfrm>
                <a:off x="6512906" y="5747687"/>
                <a:ext cx="906690" cy="350865"/>
              </a:xfrm>
              <a:prstGeom prst="rect">
                <a:avLst/>
              </a:prstGeom>
              <a:noFill/>
            </p:spPr>
            <p:txBody>
              <a:bodyPr wrap="square" rtlCol="0">
                <a:spAutoFit/>
              </a:bodyPr>
              <a:lstStyle/>
              <a:p>
                <a:pPr algn="ctr"/>
                <a:r>
                  <a:rPr lang="en-US" altLang="ja-JP" sz="1600" dirty="0"/>
                  <a:t>0.38</a:t>
                </a:r>
                <a14:m>
                  <m:oMath xmlns:m="http://schemas.openxmlformats.org/officeDocument/2006/math">
                    <m:r>
                      <a:rPr lang="en-US" altLang="ja-JP" sz="1600" i="1">
                        <a:latin typeface="Cambria Math" panose="02040503050406030204" pitchFamily="18" charset="0"/>
                        <a:ea typeface="Cambria Math" panose="02040503050406030204" pitchFamily="18" charset="0"/>
                      </a:rPr>
                      <m:t>Å</m:t>
                    </m:r>
                  </m:oMath>
                </a14:m>
                <a:endParaRPr kumimoji="1" lang="ja-JP" altLang="en-US" sz="1600" dirty="0"/>
              </a:p>
            </p:txBody>
          </p:sp>
        </mc:Choice>
        <mc:Fallback xmlns="">
          <p:sp>
            <p:nvSpPr>
              <p:cNvPr id="64" name="テキスト ボックス 63">
                <a:extLst>
                  <a:ext uri="{FF2B5EF4-FFF2-40B4-BE49-F238E27FC236}">
                    <a16:creationId xmlns:a16="http://schemas.microsoft.com/office/drawing/2014/main" id="{A9840FBE-45BB-4910-B124-37BDBC012BD5}"/>
                  </a:ext>
                </a:extLst>
              </p:cNvPr>
              <p:cNvSpPr txBox="1">
                <a:spLocks noRot="1" noChangeAspect="1" noMove="1" noResize="1" noEditPoints="1" noAdjustHandles="1" noChangeArrowheads="1" noChangeShapeType="1" noTextEdit="1"/>
              </p:cNvSpPr>
              <p:nvPr/>
            </p:nvSpPr>
            <p:spPr>
              <a:xfrm>
                <a:off x="6512906" y="5747687"/>
                <a:ext cx="906690" cy="350865"/>
              </a:xfrm>
              <a:prstGeom prst="rect">
                <a:avLst/>
              </a:prstGeom>
              <a:blipFill>
                <a:blip r:embed="rId15"/>
                <a:stretch>
                  <a:fillRect t="-1754" b="-228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E09FEEF1-F52E-44CB-BE39-5452C8E85D43}"/>
                  </a:ext>
                </a:extLst>
              </p:cNvPr>
              <p:cNvSpPr txBox="1"/>
              <p:nvPr/>
            </p:nvSpPr>
            <p:spPr>
              <a:xfrm>
                <a:off x="9724462" y="5747686"/>
                <a:ext cx="906690" cy="350865"/>
              </a:xfrm>
              <a:prstGeom prst="rect">
                <a:avLst/>
              </a:prstGeom>
              <a:noFill/>
            </p:spPr>
            <p:txBody>
              <a:bodyPr wrap="square" rtlCol="0">
                <a:spAutoFit/>
              </a:bodyPr>
              <a:lstStyle/>
              <a:p>
                <a:pPr algn="ctr"/>
                <a:r>
                  <a:rPr lang="en-US" altLang="ja-JP" sz="1600" dirty="0"/>
                  <a:t>0.41</a:t>
                </a:r>
                <a14:m>
                  <m:oMath xmlns:m="http://schemas.openxmlformats.org/officeDocument/2006/math">
                    <m:r>
                      <a:rPr lang="en-US" altLang="ja-JP" sz="1600" i="1">
                        <a:latin typeface="Cambria Math" panose="02040503050406030204" pitchFamily="18" charset="0"/>
                        <a:ea typeface="Cambria Math" panose="02040503050406030204" pitchFamily="18" charset="0"/>
                      </a:rPr>
                      <m:t>Å</m:t>
                    </m:r>
                  </m:oMath>
                </a14:m>
                <a:endParaRPr kumimoji="1" lang="ja-JP" altLang="en-US" sz="1600" dirty="0"/>
              </a:p>
            </p:txBody>
          </p:sp>
        </mc:Choice>
        <mc:Fallback xmlns="">
          <p:sp>
            <p:nvSpPr>
              <p:cNvPr id="65" name="テキスト ボックス 64">
                <a:extLst>
                  <a:ext uri="{FF2B5EF4-FFF2-40B4-BE49-F238E27FC236}">
                    <a16:creationId xmlns:a16="http://schemas.microsoft.com/office/drawing/2014/main" id="{E09FEEF1-F52E-44CB-BE39-5452C8E85D43}"/>
                  </a:ext>
                </a:extLst>
              </p:cNvPr>
              <p:cNvSpPr txBox="1">
                <a:spLocks noRot="1" noChangeAspect="1" noMove="1" noResize="1" noEditPoints="1" noAdjustHandles="1" noChangeArrowheads="1" noChangeShapeType="1" noTextEdit="1"/>
              </p:cNvSpPr>
              <p:nvPr/>
            </p:nvSpPr>
            <p:spPr>
              <a:xfrm>
                <a:off x="9724462" y="5747686"/>
                <a:ext cx="906690" cy="350865"/>
              </a:xfrm>
              <a:prstGeom prst="rect">
                <a:avLst/>
              </a:prstGeom>
              <a:blipFill>
                <a:blip r:embed="rId16"/>
                <a:stretch>
                  <a:fillRect t="-1754" b="-22807"/>
                </a:stretch>
              </a:blipFill>
            </p:spPr>
            <p:txBody>
              <a:bodyPr/>
              <a:lstStyle/>
              <a:p>
                <a:r>
                  <a:rPr lang="ja-JP" altLang="en-US">
                    <a:noFill/>
                  </a:rPr>
                  <a:t> </a:t>
                </a:r>
              </a:p>
            </p:txBody>
          </p:sp>
        </mc:Fallback>
      </mc:AlternateContent>
      <p:cxnSp>
        <p:nvCxnSpPr>
          <p:cNvPr id="35" name="直線コネクタ 34">
            <a:extLst>
              <a:ext uri="{FF2B5EF4-FFF2-40B4-BE49-F238E27FC236}">
                <a16:creationId xmlns:a16="http://schemas.microsoft.com/office/drawing/2014/main" id="{F6A53052-E0AA-4270-A26F-AD3228924B33}"/>
              </a:ext>
            </a:extLst>
          </p:cNvPr>
          <p:cNvCxnSpPr>
            <a:cxnSpLocks/>
          </p:cNvCxnSpPr>
          <p:nvPr/>
        </p:nvCxnSpPr>
        <p:spPr>
          <a:xfrm>
            <a:off x="2312549" y="1397450"/>
            <a:ext cx="11002" cy="481742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0936744A-E22C-40BE-9856-B8218AA292CC}"/>
              </a:ext>
            </a:extLst>
          </p:cNvPr>
          <p:cNvSpPr txBox="1"/>
          <p:nvPr/>
        </p:nvSpPr>
        <p:spPr>
          <a:xfrm>
            <a:off x="571984" y="-20412"/>
            <a:ext cx="3387958" cy="338554"/>
          </a:xfrm>
          <a:prstGeom prst="rect">
            <a:avLst/>
          </a:prstGeom>
          <a:noFill/>
        </p:spPr>
        <p:txBody>
          <a:bodyPr wrap="square" rtlCol="0">
            <a:spAutoFit/>
          </a:bodyPr>
          <a:lstStyle/>
          <a:p>
            <a:r>
              <a:rPr lang="en-US" altLang="ja-JP" sz="1600" b="1" dirty="0">
                <a:solidFill>
                  <a:schemeClr val="bg1"/>
                </a:solidFill>
              </a:rPr>
              <a:t>4. </a:t>
            </a:r>
            <a:r>
              <a:rPr kumimoji="1" lang="en-US" altLang="ja-JP" sz="1600" b="1" dirty="0">
                <a:solidFill>
                  <a:schemeClr val="bg1"/>
                </a:solidFill>
              </a:rPr>
              <a:t>AlphaFold2</a:t>
            </a:r>
            <a:r>
              <a:rPr kumimoji="1" lang="ja-JP" altLang="en-US" sz="1600" b="1" dirty="0">
                <a:solidFill>
                  <a:schemeClr val="bg1"/>
                </a:solidFill>
              </a:rPr>
              <a:t>によるサンプル評価</a:t>
            </a:r>
          </a:p>
        </p:txBody>
      </p:sp>
    </p:spTree>
    <p:extLst>
      <p:ext uri="{BB962C8B-B14F-4D97-AF65-F5344CB8AC3E}">
        <p14:creationId xmlns:p14="http://schemas.microsoft.com/office/powerpoint/2010/main" val="4025792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37" name="テキスト プレースホルダー 36">
            <a:extLst>
              <a:ext uri="{FF2B5EF4-FFF2-40B4-BE49-F238E27FC236}">
                <a16:creationId xmlns:a16="http://schemas.microsoft.com/office/drawing/2014/main" id="{9A194748-8FAB-47A1-B5F5-E18FCD9EEF9E}"/>
              </a:ext>
            </a:extLst>
          </p:cNvPr>
          <p:cNvSpPr>
            <a:spLocks noGrp="1"/>
          </p:cNvSpPr>
          <p:nvPr>
            <p:ph type="body" sz="quarter" idx="11"/>
          </p:nvPr>
        </p:nvSpPr>
        <p:spPr>
          <a:xfrm>
            <a:off x="517055" y="822495"/>
            <a:ext cx="11341887" cy="511588"/>
          </a:xfrm>
        </p:spPr>
        <p:txBody>
          <a:bodyPr/>
          <a:lstStyle/>
          <a:p>
            <a:pPr algn="ctr"/>
            <a:r>
              <a:rPr lang="ja-JP" altLang="en-US" sz="2800" dirty="0"/>
              <a:t>変異体についても側鎖まで高精度な</a:t>
            </a:r>
            <a:r>
              <a:rPr kumimoji="1" lang="ja-JP" altLang="en-US" sz="2800" dirty="0"/>
              <a:t>構造予測が可能</a:t>
            </a:r>
          </a:p>
        </p:txBody>
      </p:sp>
      <p:sp>
        <p:nvSpPr>
          <p:cNvPr id="40" name="タイトル 1">
            <a:extLst>
              <a:ext uri="{FF2B5EF4-FFF2-40B4-BE49-F238E27FC236}">
                <a16:creationId xmlns:a16="http://schemas.microsoft.com/office/drawing/2014/main" id="{6B3B0C00-09EC-4E53-A576-C2622C4CD91F}"/>
              </a:ext>
            </a:extLst>
          </p:cNvPr>
          <p:cNvSpPr>
            <a:spLocks noGrp="1"/>
          </p:cNvSpPr>
          <p:nvPr>
            <p:ph type="title"/>
          </p:nvPr>
        </p:nvSpPr>
        <p:spPr>
          <a:xfrm>
            <a:off x="517055" y="241034"/>
            <a:ext cx="11400125" cy="518094"/>
          </a:xfrm>
        </p:spPr>
        <p:txBody>
          <a:bodyPr/>
          <a:lstStyle/>
          <a:p>
            <a:r>
              <a:rPr lang="ja-JP" altLang="en-US" dirty="0"/>
              <a:t>予測構造：</a:t>
            </a:r>
            <a:r>
              <a:rPr lang="en-US" altLang="ja-JP" dirty="0"/>
              <a:t>1cbh</a:t>
            </a:r>
            <a:r>
              <a:rPr lang="ja-JP" altLang="en-US" dirty="0"/>
              <a:t>の変異体</a:t>
            </a:r>
            <a:endParaRPr lang="en-US" dirty="0"/>
          </a:p>
        </p:txBody>
      </p:sp>
      <p:sp>
        <p:nvSpPr>
          <p:cNvPr id="25" name="テキスト ボックス 24">
            <a:extLst>
              <a:ext uri="{FF2B5EF4-FFF2-40B4-BE49-F238E27FC236}">
                <a16:creationId xmlns:a16="http://schemas.microsoft.com/office/drawing/2014/main" id="{0BC9E521-928C-4DC3-876E-89AE0BB3894B}"/>
              </a:ext>
            </a:extLst>
          </p:cNvPr>
          <p:cNvSpPr txBox="1"/>
          <p:nvPr/>
        </p:nvSpPr>
        <p:spPr>
          <a:xfrm>
            <a:off x="555166" y="1326641"/>
            <a:ext cx="1577420" cy="338554"/>
          </a:xfrm>
          <a:prstGeom prst="rect">
            <a:avLst/>
          </a:prstGeom>
          <a:noFill/>
        </p:spPr>
        <p:txBody>
          <a:bodyPr wrap="square" rtlCol="0">
            <a:spAutoFit/>
          </a:bodyPr>
          <a:lstStyle/>
          <a:p>
            <a:pPr algn="ctr"/>
            <a:r>
              <a:rPr lang="ja-JP" altLang="en-US" sz="1600" b="1" dirty="0"/>
              <a:t>（</a:t>
            </a:r>
            <a:r>
              <a:rPr lang="en-US" altLang="ja-JP" sz="1600" b="1" dirty="0"/>
              <a:t>rank1</a:t>
            </a:r>
            <a:r>
              <a:rPr lang="ja-JP" altLang="en-US" sz="1600" b="1" dirty="0"/>
              <a:t>のみ）</a:t>
            </a:r>
            <a:endParaRPr kumimoji="1" lang="ja-JP" altLang="en-US" sz="1600" b="1" dirty="0"/>
          </a:p>
        </p:txBody>
      </p:sp>
      <p:sp>
        <p:nvSpPr>
          <p:cNvPr id="30" name="テキスト ボックス 29">
            <a:extLst>
              <a:ext uri="{FF2B5EF4-FFF2-40B4-BE49-F238E27FC236}">
                <a16:creationId xmlns:a16="http://schemas.microsoft.com/office/drawing/2014/main" id="{AAC9367E-6F07-4639-80BF-12138C5D05E1}"/>
              </a:ext>
            </a:extLst>
          </p:cNvPr>
          <p:cNvSpPr txBox="1"/>
          <p:nvPr/>
        </p:nvSpPr>
        <p:spPr>
          <a:xfrm>
            <a:off x="824529" y="4143044"/>
            <a:ext cx="934395" cy="338554"/>
          </a:xfrm>
          <a:prstGeom prst="rect">
            <a:avLst/>
          </a:prstGeom>
          <a:noFill/>
        </p:spPr>
        <p:txBody>
          <a:bodyPr wrap="square" rtlCol="0">
            <a:spAutoFit/>
          </a:bodyPr>
          <a:lstStyle/>
          <a:p>
            <a:pPr algn="ctr"/>
            <a:r>
              <a:rPr lang="en-US" altLang="ja-JP" sz="1600" b="1" dirty="0" err="1"/>
              <a:t>pLDDT</a:t>
            </a:r>
            <a:endParaRPr kumimoji="1" lang="ja-JP" altLang="en-US" sz="1600" b="1" dirty="0"/>
          </a:p>
        </p:txBody>
      </p:sp>
      <p:sp>
        <p:nvSpPr>
          <p:cNvPr id="34" name="テキスト ボックス 33">
            <a:extLst>
              <a:ext uri="{FF2B5EF4-FFF2-40B4-BE49-F238E27FC236}">
                <a16:creationId xmlns:a16="http://schemas.microsoft.com/office/drawing/2014/main" id="{B3BE7E94-4A9D-472D-96EF-A17E206D1F17}"/>
              </a:ext>
            </a:extLst>
          </p:cNvPr>
          <p:cNvSpPr txBox="1"/>
          <p:nvPr/>
        </p:nvSpPr>
        <p:spPr>
          <a:xfrm>
            <a:off x="727141" y="2777555"/>
            <a:ext cx="1137420" cy="338554"/>
          </a:xfrm>
          <a:prstGeom prst="rect">
            <a:avLst/>
          </a:prstGeom>
          <a:noFill/>
        </p:spPr>
        <p:txBody>
          <a:bodyPr wrap="square" rtlCol="0">
            <a:spAutoFit/>
          </a:bodyPr>
          <a:lstStyle/>
          <a:p>
            <a:pPr algn="ctr"/>
            <a:r>
              <a:rPr lang="ja-JP" altLang="en-US" sz="1600" b="1" dirty="0"/>
              <a:t>予測構造</a:t>
            </a:r>
            <a:endParaRPr kumimoji="1" lang="ja-JP" altLang="en-US" sz="1600" b="1" dirty="0"/>
          </a:p>
        </p:txBody>
      </p:sp>
      <p:sp>
        <p:nvSpPr>
          <p:cNvPr id="36" name="テキスト ボックス 35">
            <a:extLst>
              <a:ext uri="{FF2B5EF4-FFF2-40B4-BE49-F238E27FC236}">
                <a16:creationId xmlns:a16="http://schemas.microsoft.com/office/drawing/2014/main" id="{E003FF7D-E293-4120-8985-5EC36674AB98}"/>
              </a:ext>
            </a:extLst>
          </p:cNvPr>
          <p:cNvSpPr txBox="1"/>
          <p:nvPr/>
        </p:nvSpPr>
        <p:spPr>
          <a:xfrm>
            <a:off x="518954" y="3100723"/>
            <a:ext cx="1636200" cy="276999"/>
          </a:xfrm>
          <a:prstGeom prst="rect">
            <a:avLst/>
          </a:prstGeom>
          <a:noFill/>
        </p:spPr>
        <p:txBody>
          <a:bodyPr wrap="square" rtlCol="0">
            <a:spAutoFit/>
          </a:bodyPr>
          <a:lstStyle/>
          <a:p>
            <a:pPr algn="ctr"/>
            <a:r>
              <a:rPr lang="ja-JP" altLang="en-US" sz="1200" dirty="0"/>
              <a:t>緑：</a:t>
            </a:r>
            <a:r>
              <a:rPr lang="en-US" altLang="ja-JP" sz="1200" dirty="0"/>
              <a:t>Rosetta</a:t>
            </a:r>
            <a:r>
              <a:rPr lang="ja-JP" altLang="en-US" sz="1200" dirty="0"/>
              <a:t>予測構造</a:t>
            </a:r>
            <a:endParaRPr kumimoji="1" lang="ja-JP" altLang="en-US" sz="1200" dirty="0"/>
          </a:p>
        </p:txBody>
      </p:sp>
      <p:sp>
        <p:nvSpPr>
          <p:cNvPr id="43" name="テキスト ボックス 42">
            <a:extLst>
              <a:ext uri="{FF2B5EF4-FFF2-40B4-BE49-F238E27FC236}">
                <a16:creationId xmlns:a16="http://schemas.microsoft.com/office/drawing/2014/main" id="{C01C93DA-A52B-4E61-956B-D381E72D016C}"/>
              </a:ext>
            </a:extLst>
          </p:cNvPr>
          <p:cNvSpPr txBox="1"/>
          <p:nvPr/>
        </p:nvSpPr>
        <p:spPr>
          <a:xfrm>
            <a:off x="518491" y="5219895"/>
            <a:ext cx="1561543" cy="338554"/>
          </a:xfrm>
          <a:prstGeom prst="rect">
            <a:avLst/>
          </a:prstGeom>
          <a:noFill/>
        </p:spPr>
        <p:txBody>
          <a:bodyPr wrap="square" rtlCol="0">
            <a:spAutoFit/>
          </a:bodyPr>
          <a:lstStyle/>
          <a:p>
            <a:pPr algn="ctr"/>
            <a:r>
              <a:rPr lang="en-US" altLang="ja-JP" sz="1600" dirty="0"/>
              <a:t>global </a:t>
            </a:r>
            <a:r>
              <a:rPr lang="en-US" altLang="ja-JP" sz="1600" dirty="0" err="1"/>
              <a:t>pLDDT</a:t>
            </a:r>
            <a:endParaRPr kumimoji="1" lang="ja-JP" altLang="en-US" sz="1600" dirty="0"/>
          </a:p>
        </p:txBody>
      </p:sp>
      <p:sp>
        <p:nvSpPr>
          <p:cNvPr id="49" name="テキスト ボックス 48">
            <a:extLst>
              <a:ext uri="{FF2B5EF4-FFF2-40B4-BE49-F238E27FC236}">
                <a16:creationId xmlns:a16="http://schemas.microsoft.com/office/drawing/2014/main" id="{778B6F83-76DD-4F69-BEC1-935D04B6054B}"/>
              </a:ext>
            </a:extLst>
          </p:cNvPr>
          <p:cNvSpPr txBox="1"/>
          <p:nvPr/>
        </p:nvSpPr>
        <p:spPr>
          <a:xfrm>
            <a:off x="1103489" y="5585121"/>
            <a:ext cx="1193335" cy="307777"/>
          </a:xfrm>
          <a:prstGeom prst="rect">
            <a:avLst/>
          </a:prstGeom>
          <a:noFill/>
        </p:spPr>
        <p:txBody>
          <a:bodyPr wrap="square" rtlCol="0">
            <a:spAutoFit/>
          </a:bodyPr>
          <a:lstStyle/>
          <a:p>
            <a:pPr algn="ctr"/>
            <a:r>
              <a:rPr lang="en-US" altLang="ja-JP" sz="1400" dirty="0"/>
              <a:t>H</a:t>
            </a:r>
            <a:r>
              <a:rPr lang="ja-JP" altLang="en-US" sz="1400" dirty="0"/>
              <a:t>原子以外</a:t>
            </a:r>
            <a:endParaRPr kumimoji="1" lang="ja-JP" altLang="en-US" sz="1600" dirty="0"/>
          </a:p>
        </p:txBody>
      </p:sp>
      <p:pic>
        <p:nvPicPr>
          <p:cNvPr id="53" name="Picture 2" descr="https://swissmodel.expasy.org/lddt/work_files/2021-12-16/OVi5nf/input_files/model/model.pdb_preprocessed_locallddt.png">
            <a:extLst>
              <a:ext uri="{FF2B5EF4-FFF2-40B4-BE49-F238E27FC236}">
                <a16:creationId xmlns:a16="http://schemas.microsoft.com/office/drawing/2014/main" id="{7398FDE1-B24E-4668-9770-51C335F6B6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6822" b="86195"/>
          <a:stretch/>
        </p:blipFill>
        <p:spPr bwMode="auto">
          <a:xfrm>
            <a:off x="751666" y="4557010"/>
            <a:ext cx="1080119" cy="500356"/>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7F5012B1-4CF1-4129-A87A-3E4157C13D52}"/>
              </a:ext>
            </a:extLst>
          </p:cNvPr>
          <p:cNvSpPr txBox="1"/>
          <p:nvPr/>
        </p:nvSpPr>
        <p:spPr>
          <a:xfrm>
            <a:off x="651465" y="3357227"/>
            <a:ext cx="1314275" cy="276999"/>
          </a:xfrm>
          <a:prstGeom prst="rect">
            <a:avLst/>
          </a:prstGeom>
          <a:noFill/>
        </p:spPr>
        <p:txBody>
          <a:bodyPr wrap="square" rtlCol="0">
            <a:spAutoFit/>
          </a:bodyPr>
          <a:lstStyle/>
          <a:p>
            <a:pPr algn="ctr"/>
            <a:r>
              <a:rPr lang="ja-JP" altLang="en-US" sz="1200" dirty="0"/>
              <a:t>白：</a:t>
            </a:r>
            <a:r>
              <a:rPr lang="en-US" altLang="ja-JP" sz="1200" dirty="0"/>
              <a:t>AF</a:t>
            </a:r>
            <a:r>
              <a:rPr lang="ja-JP" altLang="en-US" sz="1200" dirty="0"/>
              <a:t>予測構造</a:t>
            </a:r>
            <a:endParaRPr kumimoji="1" lang="ja-JP" altLang="en-US" sz="1200" dirty="0"/>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1C1873E5-1EC1-4575-9C83-E7984A97013E}"/>
                  </a:ext>
                </a:extLst>
              </p:cNvPr>
              <p:cNvSpPr txBox="1"/>
              <p:nvPr/>
            </p:nvSpPr>
            <p:spPr>
              <a:xfrm>
                <a:off x="1241751" y="5869372"/>
                <a:ext cx="855987" cy="307777"/>
              </a:xfrm>
              <a:prstGeom prst="rect">
                <a:avLst/>
              </a:prstGeom>
              <a:noFill/>
            </p:spPr>
            <p:txBody>
              <a:bodyPr wrap="square" rtlCol="0">
                <a:spAutoFit/>
              </a:bodyPr>
              <a:lstStyle/>
              <a:p>
                <a:pPr algn="ctr"/>
                <a14:m>
                  <m:oMath xmlns:m="http://schemas.openxmlformats.org/officeDocument/2006/math">
                    <m:sSub>
                      <m:sSubPr>
                        <m:ctrlPr>
                          <a:rPr lang="en-US" altLang="ja-JP" sz="1400" i="1">
                            <a:latin typeface="Cambria Math" panose="02040503050406030204" pitchFamily="18" charset="0"/>
                            <a:ea typeface="Cambria Math" panose="02040503050406030204" pitchFamily="18" charset="0"/>
                          </a:rPr>
                        </m:ctrlPr>
                      </m:sSubPr>
                      <m:e>
                        <m:r>
                          <a:rPr lang="en-US" altLang="ja-JP" sz="1400" b="0" i="1">
                            <a:latin typeface="Cambria Math" panose="02040503050406030204" pitchFamily="18" charset="0"/>
                            <a:ea typeface="Cambria Math" panose="02040503050406030204" pitchFamily="18" charset="0"/>
                          </a:rPr>
                          <m:t>𝐶</m:t>
                        </m:r>
                      </m:e>
                      <m:sub>
                        <m:r>
                          <a:rPr lang="ja-JP" altLang="en-US" sz="1400" b="0" i="1">
                            <a:latin typeface="Cambria Math" panose="02040503050406030204" pitchFamily="18" charset="0"/>
                            <a:ea typeface="Cambria Math" panose="02040503050406030204" pitchFamily="18" charset="0"/>
                          </a:rPr>
                          <m:t>𝛼</m:t>
                        </m:r>
                      </m:sub>
                    </m:sSub>
                  </m:oMath>
                </a14:m>
                <a:r>
                  <a:rPr kumimoji="1" lang="ja-JP" altLang="en-US" sz="1400" dirty="0"/>
                  <a:t>原子</a:t>
                </a:r>
                <a:endParaRPr kumimoji="1" lang="ja-JP" altLang="en-US" sz="1600" dirty="0"/>
              </a:p>
            </p:txBody>
          </p:sp>
        </mc:Choice>
        <mc:Fallback xmlns="">
          <p:sp>
            <p:nvSpPr>
              <p:cNvPr id="61" name="テキスト ボックス 60">
                <a:extLst>
                  <a:ext uri="{FF2B5EF4-FFF2-40B4-BE49-F238E27FC236}">
                    <a16:creationId xmlns:a16="http://schemas.microsoft.com/office/drawing/2014/main" id="{1C1873E5-1EC1-4575-9C83-E7984A97013E}"/>
                  </a:ext>
                </a:extLst>
              </p:cNvPr>
              <p:cNvSpPr txBox="1">
                <a:spLocks noRot="1" noChangeAspect="1" noMove="1" noResize="1" noEditPoints="1" noAdjustHandles="1" noChangeArrowheads="1" noChangeShapeType="1" noTextEdit="1"/>
              </p:cNvSpPr>
              <p:nvPr/>
            </p:nvSpPr>
            <p:spPr>
              <a:xfrm>
                <a:off x="1241751" y="5869372"/>
                <a:ext cx="855987" cy="307777"/>
              </a:xfrm>
              <a:prstGeom prst="rect">
                <a:avLst/>
              </a:prstGeom>
              <a:blipFill>
                <a:blip r:embed="rId4"/>
                <a:stretch>
                  <a:fillRect t="-4000" b="-20000"/>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129E27E7-0DB2-4125-AF4D-C71839220B23}"/>
              </a:ext>
            </a:extLst>
          </p:cNvPr>
          <p:cNvSpPr txBox="1"/>
          <p:nvPr/>
        </p:nvSpPr>
        <p:spPr>
          <a:xfrm>
            <a:off x="188841" y="5742658"/>
            <a:ext cx="935921" cy="338554"/>
          </a:xfrm>
          <a:prstGeom prst="rect">
            <a:avLst/>
          </a:prstGeom>
          <a:noFill/>
        </p:spPr>
        <p:txBody>
          <a:bodyPr wrap="square" rtlCol="0">
            <a:spAutoFit/>
          </a:bodyPr>
          <a:lstStyle/>
          <a:p>
            <a:pPr algn="ctr"/>
            <a:r>
              <a:rPr lang="en-US" altLang="ja-JP" sz="1600" b="1" dirty="0"/>
              <a:t>RMSD</a:t>
            </a:r>
            <a:endParaRPr kumimoji="1" lang="ja-JP" altLang="en-US" sz="1600" b="1" dirty="0"/>
          </a:p>
        </p:txBody>
      </p:sp>
      <p:sp>
        <p:nvSpPr>
          <p:cNvPr id="35" name="テキスト ボックス 34">
            <a:extLst>
              <a:ext uri="{FF2B5EF4-FFF2-40B4-BE49-F238E27FC236}">
                <a16:creationId xmlns:a16="http://schemas.microsoft.com/office/drawing/2014/main" id="{E3DEC401-5CDF-455B-B42E-ADBC56152BF9}"/>
              </a:ext>
            </a:extLst>
          </p:cNvPr>
          <p:cNvSpPr txBox="1"/>
          <p:nvPr/>
        </p:nvSpPr>
        <p:spPr>
          <a:xfrm>
            <a:off x="7451975" y="1301579"/>
            <a:ext cx="1810012" cy="307777"/>
          </a:xfrm>
          <a:prstGeom prst="rect">
            <a:avLst/>
          </a:prstGeom>
          <a:noFill/>
        </p:spPr>
        <p:txBody>
          <a:bodyPr wrap="square" rtlCol="0">
            <a:spAutoFit/>
          </a:bodyPr>
          <a:lstStyle/>
          <a:p>
            <a:pPr algn="ctr"/>
            <a:r>
              <a:rPr lang="en-US" altLang="ja-JP" sz="1400" b="1" dirty="0"/>
              <a:t>[T23L, T24W, S33F]</a:t>
            </a:r>
          </a:p>
        </p:txBody>
      </p:sp>
      <p:sp>
        <p:nvSpPr>
          <p:cNvPr id="38" name="テキスト ボックス 37">
            <a:extLst>
              <a:ext uri="{FF2B5EF4-FFF2-40B4-BE49-F238E27FC236}">
                <a16:creationId xmlns:a16="http://schemas.microsoft.com/office/drawing/2014/main" id="{96A9E2C1-DDA2-418F-9C99-3EE00D03CD98}"/>
              </a:ext>
            </a:extLst>
          </p:cNvPr>
          <p:cNvSpPr txBox="1"/>
          <p:nvPr/>
        </p:nvSpPr>
        <p:spPr>
          <a:xfrm>
            <a:off x="2826875" y="1301579"/>
            <a:ext cx="1784094" cy="307777"/>
          </a:xfrm>
          <a:prstGeom prst="rect">
            <a:avLst/>
          </a:prstGeom>
          <a:noFill/>
        </p:spPr>
        <p:txBody>
          <a:bodyPr wrap="square" rtlCol="0">
            <a:spAutoFit/>
          </a:bodyPr>
          <a:lstStyle/>
          <a:p>
            <a:pPr algn="ctr"/>
            <a:r>
              <a:rPr lang="en-US" altLang="ja-JP" sz="1400" b="1" dirty="0"/>
              <a:t>[P16I, S33F, L36G]</a:t>
            </a:r>
          </a:p>
        </p:txBody>
      </p:sp>
      <p:sp>
        <p:nvSpPr>
          <p:cNvPr id="39" name="テキスト ボックス 38">
            <a:extLst>
              <a:ext uri="{FF2B5EF4-FFF2-40B4-BE49-F238E27FC236}">
                <a16:creationId xmlns:a16="http://schemas.microsoft.com/office/drawing/2014/main" id="{4FEB9115-0B42-4495-AB28-D5FCC718D7CA}"/>
              </a:ext>
            </a:extLst>
          </p:cNvPr>
          <p:cNvSpPr txBox="1"/>
          <p:nvPr/>
        </p:nvSpPr>
        <p:spPr>
          <a:xfrm>
            <a:off x="3271542" y="5250431"/>
            <a:ext cx="906690" cy="307777"/>
          </a:xfrm>
          <a:prstGeom prst="rect">
            <a:avLst/>
          </a:prstGeom>
          <a:noFill/>
        </p:spPr>
        <p:txBody>
          <a:bodyPr wrap="square" rtlCol="0">
            <a:spAutoFit/>
          </a:bodyPr>
          <a:lstStyle/>
          <a:p>
            <a:pPr algn="ctr"/>
            <a:r>
              <a:rPr lang="en-US" altLang="ja-JP" sz="1400" dirty="0"/>
              <a:t>97.1</a:t>
            </a:r>
            <a:endParaRPr kumimoji="1" lang="ja-JP" altLang="en-US" sz="1400" dirty="0"/>
          </a:p>
        </p:txBody>
      </p:sp>
      <p:pic>
        <p:nvPicPr>
          <p:cNvPr id="41" name="図 40">
            <a:extLst>
              <a:ext uri="{FF2B5EF4-FFF2-40B4-BE49-F238E27FC236}">
                <a16:creationId xmlns:a16="http://schemas.microsoft.com/office/drawing/2014/main" id="{46567A5A-2EF0-4801-8E74-C67069593D7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88" t="17407" r="5000" b="18953"/>
          <a:stretch/>
        </p:blipFill>
        <p:spPr>
          <a:xfrm>
            <a:off x="2588780" y="2699582"/>
            <a:ext cx="2286282" cy="1260000"/>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91F876D-52D4-4A5B-81CE-3B238F9B14DC}"/>
                  </a:ext>
                </a:extLst>
              </p:cNvPr>
              <p:cNvSpPr txBox="1"/>
              <p:nvPr/>
            </p:nvSpPr>
            <p:spPr>
              <a:xfrm>
                <a:off x="3271542" y="5554192"/>
                <a:ext cx="906690" cy="318485"/>
              </a:xfrm>
              <a:prstGeom prst="rect">
                <a:avLst/>
              </a:prstGeom>
              <a:noFill/>
            </p:spPr>
            <p:txBody>
              <a:bodyPr wrap="square" rtlCol="0">
                <a:spAutoFit/>
              </a:bodyPr>
              <a:lstStyle/>
              <a:p>
                <a:pPr algn="ctr"/>
                <a:r>
                  <a:rPr lang="en-US" altLang="ja-JP" sz="1400" dirty="0"/>
                  <a:t>1.12</a:t>
                </a:r>
                <a14:m>
                  <m:oMath xmlns:m="http://schemas.openxmlformats.org/officeDocument/2006/math">
                    <m:r>
                      <a:rPr lang="en-US" altLang="ja-JP" sz="1400" i="1">
                        <a:latin typeface="Cambria Math" panose="02040503050406030204" pitchFamily="18" charset="0"/>
                        <a:ea typeface="Cambria Math" panose="02040503050406030204" pitchFamily="18" charset="0"/>
                      </a:rPr>
                      <m:t>Å</m:t>
                    </m:r>
                  </m:oMath>
                </a14:m>
                <a:endParaRPr kumimoji="1" lang="ja-JP" altLang="en-US" sz="1400" dirty="0"/>
              </a:p>
            </p:txBody>
          </p:sp>
        </mc:Choice>
        <mc:Fallback xmlns="">
          <p:sp>
            <p:nvSpPr>
              <p:cNvPr id="42" name="テキスト ボックス 41">
                <a:extLst>
                  <a:ext uri="{FF2B5EF4-FFF2-40B4-BE49-F238E27FC236}">
                    <a16:creationId xmlns:a16="http://schemas.microsoft.com/office/drawing/2014/main" id="{691F876D-52D4-4A5B-81CE-3B238F9B14DC}"/>
                  </a:ext>
                </a:extLst>
              </p:cNvPr>
              <p:cNvSpPr txBox="1">
                <a:spLocks noRot="1" noChangeAspect="1" noMove="1" noResize="1" noEditPoints="1" noAdjustHandles="1" noChangeArrowheads="1" noChangeShapeType="1" noTextEdit="1"/>
              </p:cNvSpPr>
              <p:nvPr/>
            </p:nvSpPr>
            <p:spPr>
              <a:xfrm>
                <a:off x="3271542" y="5554192"/>
                <a:ext cx="906690" cy="318485"/>
              </a:xfrm>
              <a:prstGeom prst="rect">
                <a:avLst/>
              </a:prstGeom>
              <a:blipFill>
                <a:blip r:embed="rId6"/>
                <a:stretch>
                  <a:fillRect b="-21154"/>
                </a:stretch>
              </a:blipFill>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796C68C7-6899-4DDD-B44E-EBE9826FA26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775" t="17407" r="5000" b="18872"/>
          <a:stretch/>
        </p:blipFill>
        <p:spPr>
          <a:xfrm>
            <a:off x="2621440" y="3964238"/>
            <a:ext cx="2210016" cy="1231334"/>
          </a:xfrm>
          <a:prstGeom prst="rect">
            <a:avLst/>
          </a:prstGeom>
        </p:spPr>
      </p:pic>
      <p:sp>
        <p:nvSpPr>
          <p:cNvPr id="46" name="テキスト ボックス 45">
            <a:extLst>
              <a:ext uri="{FF2B5EF4-FFF2-40B4-BE49-F238E27FC236}">
                <a16:creationId xmlns:a16="http://schemas.microsoft.com/office/drawing/2014/main" id="{CADAB313-5D6B-4C37-93C6-8E9104606D1B}"/>
              </a:ext>
            </a:extLst>
          </p:cNvPr>
          <p:cNvSpPr txBox="1"/>
          <p:nvPr/>
        </p:nvSpPr>
        <p:spPr>
          <a:xfrm>
            <a:off x="7837088" y="5250432"/>
            <a:ext cx="906690" cy="307777"/>
          </a:xfrm>
          <a:prstGeom prst="rect">
            <a:avLst/>
          </a:prstGeom>
          <a:noFill/>
        </p:spPr>
        <p:txBody>
          <a:bodyPr wrap="square" rtlCol="0">
            <a:spAutoFit/>
          </a:bodyPr>
          <a:lstStyle/>
          <a:p>
            <a:pPr algn="ctr"/>
            <a:r>
              <a:rPr lang="en-US" altLang="ja-JP" sz="1400" dirty="0"/>
              <a:t>97.2</a:t>
            </a:r>
            <a:endParaRPr kumimoji="1" lang="ja-JP" altLang="en-US" sz="1400" dirty="0"/>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46AFBC82-A2A1-4C3F-A4A1-4B172F329877}"/>
                  </a:ext>
                </a:extLst>
              </p:cNvPr>
              <p:cNvSpPr txBox="1"/>
              <p:nvPr/>
            </p:nvSpPr>
            <p:spPr>
              <a:xfrm>
                <a:off x="7837088" y="5554192"/>
                <a:ext cx="906690" cy="318485"/>
              </a:xfrm>
              <a:prstGeom prst="rect">
                <a:avLst/>
              </a:prstGeom>
              <a:noFill/>
            </p:spPr>
            <p:txBody>
              <a:bodyPr wrap="square" rtlCol="0">
                <a:spAutoFit/>
              </a:bodyPr>
              <a:lstStyle/>
              <a:p>
                <a:pPr algn="ctr"/>
                <a:r>
                  <a:rPr lang="en-US" altLang="ja-JP" sz="1400" dirty="0"/>
                  <a:t>1.00</a:t>
                </a:r>
                <a14:m>
                  <m:oMath xmlns:m="http://schemas.openxmlformats.org/officeDocument/2006/math">
                    <m:r>
                      <a:rPr lang="en-US" altLang="ja-JP" sz="1400" i="1">
                        <a:latin typeface="Cambria Math" panose="02040503050406030204" pitchFamily="18" charset="0"/>
                        <a:ea typeface="Cambria Math" panose="02040503050406030204" pitchFamily="18" charset="0"/>
                      </a:rPr>
                      <m:t>Å</m:t>
                    </m:r>
                  </m:oMath>
                </a14:m>
                <a:endParaRPr kumimoji="1" lang="ja-JP" altLang="en-US" sz="1400" dirty="0"/>
              </a:p>
            </p:txBody>
          </p:sp>
        </mc:Choice>
        <mc:Fallback xmlns="">
          <p:sp>
            <p:nvSpPr>
              <p:cNvPr id="54" name="テキスト ボックス 53">
                <a:extLst>
                  <a:ext uri="{FF2B5EF4-FFF2-40B4-BE49-F238E27FC236}">
                    <a16:creationId xmlns:a16="http://schemas.microsoft.com/office/drawing/2014/main" id="{46AFBC82-A2A1-4C3F-A4A1-4B172F329877}"/>
                  </a:ext>
                </a:extLst>
              </p:cNvPr>
              <p:cNvSpPr txBox="1">
                <a:spLocks noRot="1" noChangeAspect="1" noMove="1" noResize="1" noEditPoints="1" noAdjustHandles="1" noChangeArrowheads="1" noChangeShapeType="1" noTextEdit="1"/>
              </p:cNvSpPr>
              <p:nvPr/>
            </p:nvSpPr>
            <p:spPr>
              <a:xfrm>
                <a:off x="7837088" y="5554192"/>
                <a:ext cx="906690" cy="318485"/>
              </a:xfrm>
              <a:prstGeom prst="rect">
                <a:avLst/>
              </a:prstGeom>
              <a:blipFill>
                <a:blip r:embed="rId8"/>
                <a:stretch>
                  <a:fillRect b="-21154"/>
                </a:stretch>
              </a:blipFill>
            </p:spPr>
            <p:txBody>
              <a:bodyPr/>
              <a:lstStyle/>
              <a:p>
                <a:r>
                  <a:rPr lang="ja-JP" altLang="en-US">
                    <a:noFill/>
                  </a:rPr>
                  <a:t> </a:t>
                </a:r>
              </a:p>
            </p:txBody>
          </p:sp>
        </mc:Fallback>
      </mc:AlternateContent>
      <p:pic>
        <p:nvPicPr>
          <p:cNvPr id="66" name="図 65">
            <a:extLst>
              <a:ext uri="{FF2B5EF4-FFF2-40B4-BE49-F238E27FC236}">
                <a16:creationId xmlns:a16="http://schemas.microsoft.com/office/drawing/2014/main" id="{F9EE68CA-3257-415E-8014-B1F00275D4E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0625" t="13830" r="2751" b="17389"/>
          <a:stretch/>
        </p:blipFill>
        <p:spPr>
          <a:xfrm>
            <a:off x="7204168" y="2699582"/>
            <a:ext cx="2234379" cy="1260000"/>
          </a:xfrm>
          <a:prstGeom prst="rect">
            <a:avLst/>
          </a:prstGeom>
        </p:spPr>
      </p:pic>
      <p:pic>
        <p:nvPicPr>
          <p:cNvPr id="67" name="図 66">
            <a:extLst>
              <a:ext uri="{FF2B5EF4-FFF2-40B4-BE49-F238E27FC236}">
                <a16:creationId xmlns:a16="http://schemas.microsoft.com/office/drawing/2014/main" id="{9F4641ED-C099-4D74-B666-EFCA1178460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9838" t="11962" r="2059" b="18953"/>
          <a:stretch/>
        </p:blipFill>
        <p:spPr>
          <a:xfrm>
            <a:off x="7185775" y="3949905"/>
            <a:ext cx="2262534" cy="1260000"/>
          </a:xfrm>
          <a:prstGeom prst="rect">
            <a:avLst/>
          </a:prstGeom>
        </p:spPr>
      </p:pic>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F3ABF91F-453C-43B2-891C-1BD3CC4698CE}"/>
                  </a:ext>
                </a:extLst>
              </p:cNvPr>
              <p:cNvSpPr txBox="1"/>
              <p:nvPr/>
            </p:nvSpPr>
            <p:spPr>
              <a:xfrm>
                <a:off x="3271542" y="1768418"/>
                <a:ext cx="906690" cy="3184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a:latin typeface="Cambria Math" panose="02040503050406030204" pitchFamily="18" charset="0"/>
                        </a:rPr>
                        <m:t>−</m:t>
                      </m:r>
                      <m:r>
                        <a:rPr lang="en-US" altLang="ja-JP" sz="1400" i="1">
                          <a:latin typeface="Cambria Math" panose="02040503050406030204" pitchFamily="18" charset="0"/>
                        </a:rPr>
                        <m:t>156.265</m:t>
                      </m:r>
                    </m:oMath>
                  </m:oMathPara>
                </a14:m>
                <a:endParaRPr kumimoji="1" lang="ja-JP" altLang="en-US" sz="1400" dirty="0"/>
              </a:p>
            </p:txBody>
          </p:sp>
        </mc:Choice>
        <mc:Fallback xmlns="">
          <p:sp>
            <p:nvSpPr>
              <p:cNvPr id="68" name="テキスト ボックス 67">
                <a:extLst>
                  <a:ext uri="{FF2B5EF4-FFF2-40B4-BE49-F238E27FC236}">
                    <a16:creationId xmlns:a16="http://schemas.microsoft.com/office/drawing/2014/main" id="{F3ABF91F-453C-43B2-891C-1BD3CC4698CE}"/>
                  </a:ext>
                </a:extLst>
              </p:cNvPr>
              <p:cNvSpPr txBox="1">
                <a:spLocks noRot="1" noChangeAspect="1" noMove="1" noResize="1" noEditPoints="1" noAdjustHandles="1" noChangeArrowheads="1" noChangeShapeType="1" noTextEdit="1"/>
              </p:cNvSpPr>
              <p:nvPr/>
            </p:nvSpPr>
            <p:spPr>
              <a:xfrm>
                <a:off x="3271542" y="1768418"/>
                <a:ext cx="906690" cy="31848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755132F3-C160-4C50-868B-788C6159B924}"/>
                  </a:ext>
                </a:extLst>
              </p:cNvPr>
              <p:cNvSpPr txBox="1"/>
              <p:nvPr/>
            </p:nvSpPr>
            <p:spPr>
              <a:xfrm>
                <a:off x="7837088" y="1762739"/>
                <a:ext cx="906690" cy="3184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a:latin typeface="Cambria Math" panose="02040503050406030204" pitchFamily="18" charset="0"/>
                        </a:rPr>
                        <m:t>−</m:t>
                      </m:r>
                      <m:r>
                        <a:rPr lang="en-US" altLang="ja-JP" sz="1400" i="1">
                          <a:latin typeface="Cambria Math" panose="02040503050406030204" pitchFamily="18" charset="0"/>
                        </a:rPr>
                        <m:t>149.87</m:t>
                      </m:r>
                    </m:oMath>
                  </m:oMathPara>
                </a14:m>
                <a:endParaRPr kumimoji="1" lang="ja-JP" altLang="en-US" sz="1400" dirty="0"/>
              </a:p>
            </p:txBody>
          </p:sp>
        </mc:Choice>
        <mc:Fallback xmlns="">
          <p:sp>
            <p:nvSpPr>
              <p:cNvPr id="69" name="テキスト ボックス 68">
                <a:extLst>
                  <a:ext uri="{FF2B5EF4-FFF2-40B4-BE49-F238E27FC236}">
                    <a16:creationId xmlns:a16="http://schemas.microsoft.com/office/drawing/2014/main" id="{755132F3-C160-4C50-868B-788C6159B924}"/>
                  </a:ext>
                </a:extLst>
              </p:cNvPr>
              <p:cNvSpPr txBox="1">
                <a:spLocks noRot="1" noChangeAspect="1" noMove="1" noResize="1" noEditPoints="1" noAdjustHandles="1" noChangeArrowheads="1" noChangeShapeType="1" noTextEdit="1"/>
              </p:cNvSpPr>
              <p:nvPr/>
            </p:nvSpPr>
            <p:spPr>
              <a:xfrm>
                <a:off x="7837088" y="1762739"/>
                <a:ext cx="906690" cy="318485"/>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813EB753-0C4B-4F78-A44C-8335E77836DA}"/>
                  </a:ext>
                </a:extLst>
              </p:cNvPr>
              <p:cNvSpPr txBox="1"/>
              <p:nvPr/>
            </p:nvSpPr>
            <p:spPr>
              <a:xfrm>
                <a:off x="3278576" y="2087812"/>
                <a:ext cx="906690" cy="3184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a:latin typeface="Cambria Math" panose="02040503050406030204" pitchFamily="18" charset="0"/>
                        </a:rPr>
                        <m:t>−</m:t>
                      </m:r>
                      <m:r>
                        <a:rPr lang="en-US" altLang="ja-JP" sz="1400" i="1">
                          <a:latin typeface="Cambria Math" panose="02040503050406030204" pitchFamily="18" charset="0"/>
                        </a:rPr>
                        <m:t>18.0</m:t>
                      </m:r>
                    </m:oMath>
                  </m:oMathPara>
                </a14:m>
                <a:endParaRPr kumimoji="1" lang="ja-JP" altLang="en-US" sz="1400" dirty="0"/>
              </a:p>
            </p:txBody>
          </p:sp>
        </mc:Choice>
        <mc:Fallback xmlns="">
          <p:sp>
            <p:nvSpPr>
              <p:cNvPr id="70" name="テキスト ボックス 69">
                <a:extLst>
                  <a:ext uri="{FF2B5EF4-FFF2-40B4-BE49-F238E27FC236}">
                    <a16:creationId xmlns:a16="http://schemas.microsoft.com/office/drawing/2014/main" id="{813EB753-0C4B-4F78-A44C-8335E77836DA}"/>
                  </a:ext>
                </a:extLst>
              </p:cNvPr>
              <p:cNvSpPr txBox="1">
                <a:spLocks noRot="1" noChangeAspect="1" noMove="1" noResize="1" noEditPoints="1" noAdjustHandles="1" noChangeArrowheads="1" noChangeShapeType="1" noTextEdit="1"/>
              </p:cNvSpPr>
              <p:nvPr/>
            </p:nvSpPr>
            <p:spPr>
              <a:xfrm>
                <a:off x="3278576" y="2087812"/>
                <a:ext cx="906690" cy="318485"/>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08543D1A-F0EC-4AE4-BE4D-541BE744FCB9}"/>
                  </a:ext>
                </a:extLst>
              </p:cNvPr>
              <p:cNvSpPr txBox="1"/>
              <p:nvPr/>
            </p:nvSpPr>
            <p:spPr>
              <a:xfrm>
                <a:off x="7837088" y="2105914"/>
                <a:ext cx="906690" cy="3184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smtClean="0">
                          <a:latin typeface="Cambria Math" panose="02040503050406030204" pitchFamily="18" charset="0"/>
                        </a:rPr>
                        <m:t>−</m:t>
                      </m:r>
                      <m:r>
                        <a:rPr lang="en-US" altLang="ja-JP" sz="1400" i="1">
                          <a:latin typeface="Cambria Math" panose="02040503050406030204" pitchFamily="18" charset="0"/>
                        </a:rPr>
                        <m:t>18.</m:t>
                      </m:r>
                      <m:r>
                        <a:rPr lang="en-US" altLang="ja-JP" sz="1400" b="0" i="1" smtClean="0">
                          <a:latin typeface="Cambria Math" panose="02040503050406030204" pitchFamily="18" charset="0"/>
                        </a:rPr>
                        <m:t>8</m:t>
                      </m:r>
                    </m:oMath>
                  </m:oMathPara>
                </a14:m>
                <a:endParaRPr kumimoji="1" lang="ja-JP" altLang="en-US" sz="1400" dirty="0"/>
              </a:p>
            </p:txBody>
          </p:sp>
        </mc:Choice>
        <mc:Fallback xmlns="">
          <p:sp>
            <p:nvSpPr>
              <p:cNvPr id="71" name="テキスト ボックス 70">
                <a:extLst>
                  <a:ext uri="{FF2B5EF4-FFF2-40B4-BE49-F238E27FC236}">
                    <a16:creationId xmlns:a16="http://schemas.microsoft.com/office/drawing/2014/main" id="{08543D1A-F0EC-4AE4-BE4D-541BE744FCB9}"/>
                  </a:ext>
                </a:extLst>
              </p:cNvPr>
              <p:cNvSpPr txBox="1">
                <a:spLocks noRot="1" noChangeAspect="1" noMove="1" noResize="1" noEditPoints="1" noAdjustHandles="1" noChangeArrowheads="1" noChangeShapeType="1" noTextEdit="1"/>
              </p:cNvSpPr>
              <p:nvPr/>
            </p:nvSpPr>
            <p:spPr>
              <a:xfrm>
                <a:off x="7837088" y="2105914"/>
                <a:ext cx="906690" cy="318485"/>
              </a:xfrm>
              <a:prstGeom prst="rect">
                <a:avLst/>
              </a:prstGeom>
              <a:blipFill>
                <a:blip r:embed="rId14"/>
                <a:stretch>
                  <a:fillRect/>
                </a:stretch>
              </a:blipFill>
            </p:spPr>
            <p:txBody>
              <a:bodyPr/>
              <a:lstStyle/>
              <a:p>
                <a:r>
                  <a:rPr lang="ja-JP" altLang="en-US">
                    <a:noFill/>
                  </a:rPr>
                  <a:t> </a:t>
                </a:r>
              </a:p>
            </p:txBody>
          </p:sp>
        </mc:Fallback>
      </mc:AlternateContent>
      <p:sp>
        <p:nvSpPr>
          <p:cNvPr id="74" name="テキスト ボックス 73">
            <a:extLst>
              <a:ext uri="{FF2B5EF4-FFF2-40B4-BE49-F238E27FC236}">
                <a16:creationId xmlns:a16="http://schemas.microsoft.com/office/drawing/2014/main" id="{E8D0FFAD-FA20-4EFC-88AD-F5CBD520FFA0}"/>
              </a:ext>
            </a:extLst>
          </p:cNvPr>
          <p:cNvSpPr txBox="1"/>
          <p:nvPr/>
        </p:nvSpPr>
        <p:spPr>
          <a:xfrm>
            <a:off x="7837088" y="2413085"/>
            <a:ext cx="906690" cy="318485"/>
          </a:xfrm>
          <a:prstGeom prst="rect">
            <a:avLst/>
          </a:prstGeom>
          <a:noFill/>
        </p:spPr>
        <p:txBody>
          <a:bodyPr wrap="square" rtlCol="0">
            <a:spAutoFit/>
          </a:bodyPr>
          <a:lstStyle/>
          <a:p>
            <a:pPr algn="ctr"/>
            <a:r>
              <a:rPr lang="ja-JP" altLang="en-US" sz="1400" dirty="0"/>
              <a:t>強</a:t>
            </a:r>
            <a:endParaRPr kumimoji="1" lang="ja-JP" altLang="en-US" sz="1400" dirty="0"/>
          </a:p>
        </p:txBody>
      </p:sp>
      <p:sp>
        <p:nvSpPr>
          <p:cNvPr id="75" name="テキスト ボックス 74">
            <a:extLst>
              <a:ext uri="{FF2B5EF4-FFF2-40B4-BE49-F238E27FC236}">
                <a16:creationId xmlns:a16="http://schemas.microsoft.com/office/drawing/2014/main" id="{0CD9ACC8-1470-4604-BADD-2419ADB02321}"/>
              </a:ext>
            </a:extLst>
          </p:cNvPr>
          <p:cNvSpPr txBox="1"/>
          <p:nvPr/>
        </p:nvSpPr>
        <p:spPr>
          <a:xfrm>
            <a:off x="3278576" y="2413084"/>
            <a:ext cx="906690" cy="318485"/>
          </a:xfrm>
          <a:prstGeom prst="rect">
            <a:avLst/>
          </a:prstGeom>
          <a:noFill/>
        </p:spPr>
        <p:txBody>
          <a:bodyPr wrap="square" rtlCol="0">
            <a:spAutoFit/>
          </a:bodyPr>
          <a:lstStyle/>
          <a:p>
            <a:pPr algn="ctr"/>
            <a:r>
              <a:rPr lang="ja-JP" altLang="en-US" sz="1400" dirty="0"/>
              <a:t>無</a:t>
            </a:r>
            <a:endParaRPr kumimoji="1" lang="ja-JP" altLang="en-US" sz="1400" dirty="0"/>
          </a:p>
        </p:txBody>
      </p:sp>
      <p:sp>
        <p:nvSpPr>
          <p:cNvPr id="76" name="テキスト ボックス 75">
            <a:extLst>
              <a:ext uri="{FF2B5EF4-FFF2-40B4-BE49-F238E27FC236}">
                <a16:creationId xmlns:a16="http://schemas.microsoft.com/office/drawing/2014/main" id="{4B3A633C-3014-46FD-B484-D48B5EF50CB9}"/>
              </a:ext>
            </a:extLst>
          </p:cNvPr>
          <p:cNvSpPr txBox="1"/>
          <p:nvPr/>
        </p:nvSpPr>
        <p:spPr>
          <a:xfrm>
            <a:off x="620537" y="3582948"/>
            <a:ext cx="1376130" cy="461665"/>
          </a:xfrm>
          <a:prstGeom prst="rect">
            <a:avLst/>
          </a:prstGeom>
          <a:noFill/>
        </p:spPr>
        <p:txBody>
          <a:bodyPr wrap="square" rtlCol="0">
            <a:spAutoFit/>
          </a:bodyPr>
          <a:lstStyle/>
          <a:p>
            <a:r>
              <a:rPr lang="ja-JP" altLang="en-US" sz="1200" dirty="0"/>
              <a:t>マゼンタ：変異部</a:t>
            </a:r>
            <a:endParaRPr lang="en-US" altLang="ja-JP" sz="1200" dirty="0"/>
          </a:p>
          <a:p>
            <a:r>
              <a:rPr lang="ja-JP" altLang="en-US" sz="1200" dirty="0"/>
              <a:t>シアン：結合部位</a:t>
            </a:r>
            <a:endParaRPr kumimoji="1" lang="ja-JP" altLang="en-US" sz="1200" dirty="0"/>
          </a:p>
        </p:txBody>
      </p:sp>
      <p:sp>
        <p:nvSpPr>
          <p:cNvPr id="78" name="テキスト ボックス 77">
            <a:extLst>
              <a:ext uri="{FF2B5EF4-FFF2-40B4-BE49-F238E27FC236}">
                <a16:creationId xmlns:a16="http://schemas.microsoft.com/office/drawing/2014/main" id="{90846F6F-64F6-4A00-8068-6D0FE16D6D8C}"/>
              </a:ext>
            </a:extLst>
          </p:cNvPr>
          <p:cNvSpPr txBox="1"/>
          <p:nvPr/>
        </p:nvSpPr>
        <p:spPr>
          <a:xfrm>
            <a:off x="479779" y="1758989"/>
            <a:ext cx="1728194" cy="307777"/>
          </a:xfrm>
          <a:prstGeom prst="rect">
            <a:avLst/>
          </a:prstGeom>
          <a:noFill/>
        </p:spPr>
        <p:txBody>
          <a:bodyPr wrap="square" rtlCol="0">
            <a:spAutoFit/>
          </a:bodyPr>
          <a:lstStyle/>
          <a:p>
            <a:pPr algn="ctr"/>
            <a:r>
              <a:rPr lang="en-US" altLang="ja-JP" sz="1400" dirty="0" err="1"/>
              <a:t>total_score</a:t>
            </a:r>
            <a:r>
              <a:rPr lang="en-US" altLang="ja-JP" sz="1400" dirty="0"/>
              <a:t> </a:t>
            </a:r>
            <a:r>
              <a:rPr lang="en-US" altLang="ja-JP" sz="1200" dirty="0"/>
              <a:t>(ref2015)</a:t>
            </a:r>
            <a:endParaRPr kumimoji="1" lang="ja-JP" altLang="en-US" sz="1400" dirty="0"/>
          </a:p>
        </p:txBody>
      </p:sp>
      <p:sp>
        <p:nvSpPr>
          <p:cNvPr id="79" name="テキスト ボックス 78">
            <a:extLst>
              <a:ext uri="{FF2B5EF4-FFF2-40B4-BE49-F238E27FC236}">
                <a16:creationId xmlns:a16="http://schemas.microsoft.com/office/drawing/2014/main" id="{3A34818C-EF16-466C-B9AF-EED295F8B960}"/>
              </a:ext>
            </a:extLst>
          </p:cNvPr>
          <p:cNvSpPr txBox="1"/>
          <p:nvPr/>
        </p:nvSpPr>
        <p:spPr>
          <a:xfrm>
            <a:off x="782493" y="2111269"/>
            <a:ext cx="1059739" cy="307777"/>
          </a:xfrm>
          <a:prstGeom prst="rect">
            <a:avLst/>
          </a:prstGeom>
          <a:noFill/>
        </p:spPr>
        <p:txBody>
          <a:bodyPr wrap="square" rtlCol="0">
            <a:spAutoFit/>
          </a:bodyPr>
          <a:lstStyle/>
          <a:p>
            <a:pPr algn="ctr"/>
            <a:r>
              <a:rPr lang="en-US" altLang="ja-JP" sz="1400" dirty="0"/>
              <a:t>Affinity</a:t>
            </a:r>
            <a:endParaRPr kumimoji="1" lang="ja-JP" altLang="en-US" sz="1400" dirty="0"/>
          </a:p>
        </p:txBody>
      </p:sp>
      <p:sp>
        <p:nvSpPr>
          <p:cNvPr id="80" name="テキスト ボックス 79">
            <a:extLst>
              <a:ext uri="{FF2B5EF4-FFF2-40B4-BE49-F238E27FC236}">
                <a16:creationId xmlns:a16="http://schemas.microsoft.com/office/drawing/2014/main" id="{69B537AA-AD5A-43EC-9C01-BE1A12006706}"/>
              </a:ext>
            </a:extLst>
          </p:cNvPr>
          <p:cNvSpPr txBox="1"/>
          <p:nvPr/>
        </p:nvSpPr>
        <p:spPr>
          <a:xfrm>
            <a:off x="780777" y="2418440"/>
            <a:ext cx="1059739" cy="307777"/>
          </a:xfrm>
          <a:prstGeom prst="rect">
            <a:avLst/>
          </a:prstGeom>
          <a:noFill/>
        </p:spPr>
        <p:txBody>
          <a:bodyPr wrap="square" rtlCol="0">
            <a:spAutoFit/>
          </a:bodyPr>
          <a:lstStyle/>
          <a:p>
            <a:pPr algn="ctr"/>
            <a:r>
              <a:rPr kumimoji="1" lang="ja-JP" altLang="en-US" sz="1400" dirty="0"/>
              <a:t>結合能</a:t>
            </a:r>
          </a:p>
        </p:txBody>
      </p:sp>
      <p:cxnSp>
        <p:nvCxnSpPr>
          <p:cNvPr id="81" name="直線コネクタ 80">
            <a:extLst>
              <a:ext uri="{FF2B5EF4-FFF2-40B4-BE49-F238E27FC236}">
                <a16:creationId xmlns:a16="http://schemas.microsoft.com/office/drawing/2014/main" id="{9903D39F-6990-42A6-9B85-4D4CFF651C30}"/>
              </a:ext>
            </a:extLst>
          </p:cNvPr>
          <p:cNvCxnSpPr>
            <a:cxnSpLocks/>
          </p:cNvCxnSpPr>
          <p:nvPr/>
        </p:nvCxnSpPr>
        <p:spPr>
          <a:xfrm>
            <a:off x="2419278" y="1368601"/>
            <a:ext cx="11002" cy="481742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8431A66-F769-4EC9-A5E3-9C50AC5ADBAE}"/>
                  </a:ext>
                </a:extLst>
              </p:cNvPr>
              <p:cNvSpPr txBox="1"/>
              <p:nvPr/>
            </p:nvSpPr>
            <p:spPr>
              <a:xfrm>
                <a:off x="3271542" y="5846522"/>
                <a:ext cx="906690" cy="318485"/>
              </a:xfrm>
              <a:prstGeom prst="rect">
                <a:avLst/>
              </a:prstGeom>
              <a:noFill/>
            </p:spPr>
            <p:txBody>
              <a:bodyPr wrap="square" rtlCol="0">
                <a:spAutoFit/>
              </a:bodyPr>
              <a:lstStyle/>
              <a:p>
                <a:pPr algn="ctr"/>
                <a:r>
                  <a:rPr lang="en-US" altLang="ja-JP" sz="1400" dirty="0"/>
                  <a:t>0.54</a:t>
                </a:r>
                <a14:m>
                  <m:oMath xmlns:m="http://schemas.openxmlformats.org/officeDocument/2006/math">
                    <m:r>
                      <a:rPr lang="en-US" altLang="ja-JP" sz="1400" i="1">
                        <a:latin typeface="Cambria Math" panose="02040503050406030204" pitchFamily="18" charset="0"/>
                        <a:ea typeface="Cambria Math" panose="02040503050406030204" pitchFamily="18" charset="0"/>
                      </a:rPr>
                      <m:t>Å</m:t>
                    </m:r>
                  </m:oMath>
                </a14:m>
                <a:endParaRPr kumimoji="1" lang="ja-JP" altLang="en-US" sz="1400" dirty="0"/>
              </a:p>
            </p:txBody>
          </p:sp>
        </mc:Choice>
        <mc:Fallback xmlns="">
          <p:sp>
            <p:nvSpPr>
              <p:cNvPr id="82" name="テキスト ボックス 81">
                <a:extLst>
                  <a:ext uri="{FF2B5EF4-FFF2-40B4-BE49-F238E27FC236}">
                    <a16:creationId xmlns:a16="http://schemas.microsoft.com/office/drawing/2014/main" id="{88431A66-F769-4EC9-A5E3-9C50AC5ADBAE}"/>
                  </a:ext>
                </a:extLst>
              </p:cNvPr>
              <p:cNvSpPr txBox="1">
                <a:spLocks noRot="1" noChangeAspect="1" noMove="1" noResize="1" noEditPoints="1" noAdjustHandles="1" noChangeArrowheads="1" noChangeShapeType="1" noTextEdit="1"/>
              </p:cNvSpPr>
              <p:nvPr/>
            </p:nvSpPr>
            <p:spPr>
              <a:xfrm>
                <a:off x="3271542" y="5846522"/>
                <a:ext cx="906690" cy="318485"/>
              </a:xfrm>
              <a:prstGeom prst="rect">
                <a:avLst/>
              </a:prstGeom>
              <a:blipFill>
                <a:blip r:embed="rId15"/>
                <a:stretch>
                  <a:fillRect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B9E03656-2F52-428F-913E-1C4B86AF414A}"/>
                  </a:ext>
                </a:extLst>
              </p:cNvPr>
              <p:cNvSpPr txBox="1"/>
              <p:nvPr/>
            </p:nvSpPr>
            <p:spPr>
              <a:xfrm>
                <a:off x="7837088" y="5846522"/>
                <a:ext cx="906690" cy="318485"/>
              </a:xfrm>
              <a:prstGeom prst="rect">
                <a:avLst/>
              </a:prstGeom>
              <a:noFill/>
            </p:spPr>
            <p:txBody>
              <a:bodyPr wrap="square" rtlCol="0">
                <a:spAutoFit/>
              </a:bodyPr>
              <a:lstStyle/>
              <a:p>
                <a:pPr algn="ctr"/>
                <a:r>
                  <a:rPr lang="en-US" altLang="ja-JP" sz="1400" dirty="0"/>
                  <a:t>0.47</a:t>
                </a:r>
                <a14:m>
                  <m:oMath xmlns:m="http://schemas.openxmlformats.org/officeDocument/2006/math">
                    <m:r>
                      <a:rPr lang="en-US" altLang="ja-JP" sz="1400" i="1">
                        <a:latin typeface="Cambria Math" panose="02040503050406030204" pitchFamily="18" charset="0"/>
                        <a:ea typeface="Cambria Math" panose="02040503050406030204" pitchFamily="18" charset="0"/>
                      </a:rPr>
                      <m:t>Å</m:t>
                    </m:r>
                  </m:oMath>
                </a14:m>
                <a:endParaRPr kumimoji="1" lang="ja-JP" altLang="en-US" sz="1400" dirty="0"/>
              </a:p>
            </p:txBody>
          </p:sp>
        </mc:Choice>
        <mc:Fallback xmlns="">
          <p:sp>
            <p:nvSpPr>
              <p:cNvPr id="83" name="テキスト ボックス 82">
                <a:extLst>
                  <a:ext uri="{FF2B5EF4-FFF2-40B4-BE49-F238E27FC236}">
                    <a16:creationId xmlns:a16="http://schemas.microsoft.com/office/drawing/2014/main" id="{B9E03656-2F52-428F-913E-1C4B86AF414A}"/>
                  </a:ext>
                </a:extLst>
              </p:cNvPr>
              <p:cNvSpPr txBox="1">
                <a:spLocks noRot="1" noChangeAspect="1" noMove="1" noResize="1" noEditPoints="1" noAdjustHandles="1" noChangeArrowheads="1" noChangeShapeType="1" noTextEdit="1"/>
              </p:cNvSpPr>
              <p:nvPr/>
            </p:nvSpPr>
            <p:spPr>
              <a:xfrm>
                <a:off x="7837088" y="5846522"/>
                <a:ext cx="906690" cy="318485"/>
              </a:xfrm>
              <a:prstGeom prst="rect">
                <a:avLst/>
              </a:prstGeom>
              <a:blipFill>
                <a:blip r:embed="rId16"/>
                <a:stretch>
                  <a:fillRect b="-21154"/>
                </a:stretch>
              </a:blipFill>
            </p:spPr>
            <p:txBody>
              <a:bodyPr/>
              <a:lstStyle/>
              <a:p>
                <a:r>
                  <a:rPr lang="ja-JP" altLang="en-US">
                    <a:noFill/>
                  </a:rPr>
                  <a:t> </a:t>
                </a:r>
              </a:p>
            </p:txBody>
          </p:sp>
        </mc:Fallback>
      </mc:AlternateContent>
      <p:sp>
        <p:nvSpPr>
          <p:cNvPr id="84" name="テキスト ボックス 83">
            <a:extLst>
              <a:ext uri="{FF2B5EF4-FFF2-40B4-BE49-F238E27FC236}">
                <a16:creationId xmlns:a16="http://schemas.microsoft.com/office/drawing/2014/main" id="{30FE406A-D1A6-426B-ACD2-1490B4D4A264}"/>
              </a:ext>
            </a:extLst>
          </p:cNvPr>
          <p:cNvSpPr txBox="1"/>
          <p:nvPr/>
        </p:nvSpPr>
        <p:spPr>
          <a:xfrm>
            <a:off x="9750526" y="1301579"/>
            <a:ext cx="1806371" cy="307777"/>
          </a:xfrm>
          <a:prstGeom prst="rect">
            <a:avLst/>
          </a:prstGeom>
          <a:noFill/>
        </p:spPr>
        <p:txBody>
          <a:bodyPr wrap="square" rtlCol="0">
            <a:spAutoFit/>
          </a:bodyPr>
          <a:lstStyle/>
          <a:p>
            <a:pPr algn="ctr"/>
            <a:r>
              <a:rPr lang="en-US" altLang="ja-JP" sz="1400" b="1" dirty="0"/>
              <a:t>[Q7W, T23L, S33R]</a:t>
            </a:r>
          </a:p>
        </p:txBody>
      </p:sp>
      <p:sp>
        <p:nvSpPr>
          <p:cNvPr id="85" name="テキスト ボックス 84">
            <a:extLst>
              <a:ext uri="{FF2B5EF4-FFF2-40B4-BE49-F238E27FC236}">
                <a16:creationId xmlns:a16="http://schemas.microsoft.com/office/drawing/2014/main" id="{E24AC0E9-60C3-4C91-B33C-D193CC6207B5}"/>
              </a:ext>
            </a:extLst>
          </p:cNvPr>
          <p:cNvSpPr txBox="1"/>
          <p:nvPr/>
        </p:nvSpPr>
        <p:spPr>
          <a:xfrm>
            <a:off x="10193333" y="5250431"/>
            <a:ext cx="906690" cy="307777"/>
          </a:xfrm>
          <a:prstGeom prst="rect">
            <a:avLst/>
          </a:prstGeom>
          <a:noFill/>
        </p:spPr>
        <p:txBody>
          <a:bodyPr wrap="square" rtlCol="0">
            <a:spAutoFit/>
          </a:bodyPr>
          <a:lstStyle/>
          <a:p>
            <a:pPr algn="ctr"/>
            <a:r>
              <a:rPr lang="en-US" altLang="ja-JP" sz="1400" dirty="0"/>
              <a:t>92.4</a:t>
            </a:r>
            <a:endParaRPr kumimoji="1" lang="ja-JP" altLang="en-US" sz="1400" dirty="0"/>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F7F7AE95-42AF-4238-872F-308ECA0D1134}"/>
                  </a:ext>
                </a:extLst>
              </p:cNvPr>
              <p:cNvSpPr txBox="1"/>
              <p:nvPr/>
            </p:nvSpPr>
            <p:spPr>
              <a:xfrm>
                <a:off x="10193333" y="5554192"/>
                <a:ext cx="906690" cy="318485"/>
              </a:xfrm>
              <a:prstGeom prst="rect">
                <a:avLst/>
              </a:prstGeom>
              <a:noFill/>
            </p:spPr>
            <p:txBody>
              <a:bodyPr wrap="square" rtlCol="0">
                <a:spAutoFit/>
              </a:bodyPr>
              <a:lstStyle/>
              <a:p>
                <a:pPr algn="ctr"/>
                <a:r>
                  <a:rPr lang="en-US" altLang="ja-JP" sz="1400" dirty="0"/>
                  <a:t>1.69</a:t>
                </a:r>
                <a14:m>
                  <m:oMath xmlns:m="http://schemas.openxmlformats.org/officeDocument/2006/math">
                    <m:r>
                      <a:rPr lang="en-US" altLang="ja-JP" sz="1400" i="1">
                        <a:latin typeface="Cambria Math" panose="02040503050406030204" pitchFamily="18" charset="0"/>
                        <a:ea typeface="Cambria Math" panose="02040503050406030204" pitchFamily="18" charset="0"/>
                      </a:rPr>
                      <m:t>Å</m:t>
                    </m:r>
                  </m:oMath>
                </a14:m>
                <a:endParaRPr kumimoji="1" lang="ja-JP" altLang="en-US" sz="1400" dirty="0"/>
              </a:p>
            </p:txBody>
          </p:sp>
        </mc:Choice>
        <mc:Fallback xmlns="">
          <p:sp>
            <p:nvSpPr>
              <p:cNvPr id="87" name="テキスト ボックス 86">
                <a:extLst>
                  <a:ext uri="{FF2B5EF4-FFF2-40B4-BE49-F238E27FC236}">
                    <a16:creationId xmlns:a16="http://schemas.microsoft.com/office/drawing/2014/main" id="{F7F7AE95-42AF-4238-872F-308ECA0D1134}"/>
                  </a:ext>
                </a:extLst>
              </p:cNvPr>
              <p:cNvSpPr txBox="1">
                <a:spLocks noRot="1" noChangeAspect="1" noMove="1" noResize="1" noEditPoints="1" noAdjustHandles="1" noChangeArrowheads="1" noChangeShapeType="1" noTextEdit="1"/>
              </p:cNvSpPr>
              <p:nvPr/>
            </p:nvSpPr>
            <p:spPr>
              <a:xfrm>
                <a:off x="10193333" y="5554192"/>
                <a:ext cx="906690" cy="318485"/>
              </a:xfrm>
              <a:prstGeom prst="rect">
                <a:avLst/>
              </a:prstGeom>
              <a:blipFill>
                <a:blip r:embed="rId17"/>
                <a:stretch>
                  <a:fillRect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40D595AF-035B-4A8C-A62A-F86CA4E9AFB7}"/>
                  </a:ext>
                </a:extLst>
              </p:cNvPr>
              <p:cNvSpPr txBox="1"/>
              <p:nvPr/>
            </p:nvSpPr>
            <p:spPr>
              <a:xfrm>
                <a:off x="10193333" y="1768418"/>
                <a:ext cx="906690" cy="3184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smtClean="0">
                          <a:latin typeface="Cambria Math" panose="02040503050406030204" pitchFamily="18" charset="0"/>
                        </a:rPr>
                        <m:t>−</m:t>
                      </m:r>
                      <m:r>
                        <a:rPr lang="en-US" altLang="ja-JP" sz="1400" i="1">
                          <a:latin typeface="Cambria Math" panose="02040503050406030204" pitchFamily="18" charset="0"/>
                        </a:rPr>
                        <m:t>1</m:t>
                      </m:r>
                      <m:r>
                        <a:rPr lang="en-US" altLang="ja-JP" sz="1400" b="0" i="1" smtClean="0">
                          <a:latin typeface="Cambria Math" panose="02040503050406030204" pitchFamily="18" charset="0"/>
                        </a:rPr>
                        <m:t>47</m:t>
                      </m:r>
                      <m:r>
                        <a:rPr lang="en-US" altLang="ja-JP" sz="1400" i="1">
                          <a:latin typeface="Cambria Math" panose="02040503050406030204" pitchFamily="18" charset="0"/>
                        </a:rPr>
                        <m:t>.</m:t>
                      </m:r>
                      <m:r>
                        <a:rPr lang="en-US" altLang="ja-JP" sz="1400" b="0" i="1" smtClean="0">
                          <a:latin typeface="Cambria Math" panose="02040503050406030204" pitchFamily="18" charset="0"/>
                        </a:rPr>
                        <m:t>76</m:t>
                      </m:r>
                      <m:r>
                        <a:rPr lang="en-US" altLang="ja-JP" sz="1400" i="1">
                          <a:latin typeface="Cambria Math" panose="02040503050406030204" pitchFamily="18" charset="0"/>
                        </a:rPr>
                        <m:t>5</m:t>
                      </m:r>
                    </m:oMath>
                  </m:oMathPara>
                </a14:m>
                <a:endParaRPr kumimoji="1" lang="ja-JP" altLang="en-US" sz="1400" dirty="0"/>
              </a:p>
            </p:txBody>
          </p:sp>
        </mc:Choice>
        <mc:Fallback xmlns="">
          <p:sp>
            <p:nvSpPr>
              <p:cNvPr id="89" name="テキスト ボックス 88">
                <a:extLst>
                  <a:ext uri="{FF2B5EF4-FFF2-40B4-BE49-F238E27FC236}">
                    <a16:creationId xmlns:a16="http://schemas.microsoft.com/office/drawing/2014/main" id="{40D595AF-035B-4A8C-A62A-F86CA4E9AFB7}"/>
                  </a:ext>
                </a:extLst>
              </p:cNvPr>
              <p:cNvSpPr txBox="1">
                <a:spLocks noRot="1" noChangeAspect="1" noMove="1" noResize="1" noEditPoints="1" noAdjustHandles="1" noChangeArrowheads="1" noChangeShapeType="1" noTextEdit="1"/>
              </p:cNvSpPr>
              <p:nvPr/>
            </p:nvSpPr>
            <p:spPr>
              <a:xfrm>
                <a:off x="10193333" y="1768418"/>
                <a:ext cx="906690" cy="318485"/>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86F6DEAE-A367-43FA-A400-4E1F9D081F25}"/>
                  </a:ext>
                </a:extLst>
              </p:cNvPr>
              <p:cNvSpPr txBox="1"/>
              <p:nvPr/>
            </p:nvSpPr>
            <p:spPr>
              <a:xfrm>
                <a:off x="10200367" y="2087812"/>
                <a:ext cx="906690" cy="3184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smtClean="0">
                          <a:latin typeface="Cambria Math" panose="02040503050406030204" pitchFamily="18" charset="0"/>
                        </a:rPr>
                        <m:t>−</m:t>
                      </m:r>
                      <m:r>
                        <a:rPr lang="en-US" altLang="ja-JP" sz="1400" i="1">
                          <a:latin typeface="Cambria Math" panose="02040503050406030204" pitchFamily="18" charset="0"/>
                        </a:rPr>
                        <m:t>1</m:t>
                      </m:r>
                      <m:r>
                        <a:rPr lang="en-US" altLang="ja-JP" sz="1400" b="0" i="1" smtClean="0">
                          <a:latin typeface="Cambria Math" panose="02040503050406030204" pitchFamily="18" charset="0"/>
                        </a:rPr>
                        <m:t>5</m:t>
                      </m:r>
                      <m:r>
                        <a:rPr lang="en-US" altLang="ja-JP" sz="1400" i="1">
                          <a:latin typeface="Cambria Math" panose="02040503050406030204" pitchFamily="18" charset="0"/>
                        </a:rPr>
                        <m:t>.</m:t>
                      </m:r>
                      <m:r>
                        <a:rPr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86F6DEAE-A367-43FA-A400-4E1F9D081F25}"/>
                  </a:ext>
                </a:extLst>
              </p:cNvPr>
              <p:cNvSpPr txBox="1">
                <a:spLocks noRot="1" noChangeAspect="1" noMove="1" noResize="1" noEditPoints="1" noAdjustHandles="1" noChangeArrowheads="1" noChangeShapeType="1" noTextEdit="1"/>
              </p:cNvSpPr>
              <p:nvPr/>
            </p:nvSpPr>
            <p:spPr>
              <a:xfrm>
                <a:off x="10200367" y="2087812"/>
                <a:ext cx="906690" cy="318485"/>
              </a:xfrm>
              <a:prstGeom prst="rect">
                <a:avLst/>
              </a:prstGeom>
              <a:blipFill>
                <a:blip r:embed="rId19"/>
                <a:stretch>
                  <a:fillRect/>
                </a:stretch>
              </a:blipFill>
            </p:spPr>
            <p:txBody>
              <a:bodyPr/>
              <a:lstStyle/>
              <a:p>
                <a:r>
                  <a:rPr lang="ja-JP" altLang="en-US">
                    <a:noFill/>
                  </a:rPr>
                  <a:t> </a:t>
                </a:r>
              </a:p>
            </p:txBody>
          </p:sp>
        </mc:Fallback>
      </mc:AlternateContent>
      <p:sp>
        <p:nvSpPr>
          <p:cNvPr id="91" name="テキスト ボックス 90">
            <a:extLst>
              <a:ext uri="{FF2B5EF4-FFF2-40B4-BE49-F238E27FC236}">
                <a16:creationId xmlns:a16="http://schemas.microsoft.com/office/drawing/2014/main" id="{22BB9654-6584-43D6-B1E5-4FF904BBA118}"/>
              </a:ext>
            </a:extLst>
          </p:cNvPr>
          <p:cNvSpPr txBox="1"/>
          <p:nvPr/>
        </p:nvSpPr>
        <p:spPr>
          <a:xfrm>
            <a:off x="10200367" y="2413084"/>
            <a:ext cx="906690" cy="318485"/>
          </a:xfrm>
          <a:prstGeom prst="rect">
            <a:avLst/>
          </a:prstGeom>
          <a:noFill/>
        </p:spPr>
        <p:txBody>
          <a:bodyPr wrap="square" rtlCol="0">
            <a:spAutoFit/>
          </a:bodyPr>
          <a:lstStyle/>
          <a:p>
            <a:pPr algn="ctr"/>
            <a:r>
              <a:rPr lang="ja-JP" altLang="en-US" sz="1400" dirty="0"/>
              <a:t>弱</a:t>
            </a:r>
            <a:endParaRPr kumimoji="1" lang="ja-JP" altLang="en-US" sz="1400" dirty="0"/>
          </a:p>
        </p:txBody>
      </p:sp>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417DC88-0DA3-480C-98C8-BD06BB18201E}"/>
                  </a:ext>
                </a:extLst>
              </p:cNvPr>
              <p:cNvSpPr txBox="1"/>
              <p:nvPr/>
            </p:nvSpPr>
            <p:spPr>
              <a:xfrm>
                <a:off x="10193333" y="5846522"/>
                <a:ext cx="906690" cy="318485"/>
              </a:xfrm>
              <a:prstGeom prst="rect">
                <a:avLst/>
              </a:prstGeom>
              <a:noFill/>
            </p:spPr>
            <p:txBody>
              <a:bodyPr wrap="square" rtlCol="0">
                <a:spAutoFit/>
              </a:bodyPr>
              <a:lstStyle/>
              <a:p>
                <a:pPr algn="ctr"/>
                <a:r>
                  <a:rPr lang="en-US" altLang="ja-JP" sz="1400" dirty="0"/>
                  <a:t>0.59</a:t>
                </a:r>
                <a14:m>
                  <m:oMath xmlns:m="http://schemas.openxmlformats.org/officeDocument/2006/math">
                    <m:r>
                      <a:rPr lang="en-US" altLang="ja-JP" sz="1400" i="1">
                        <a:latin typeface="Cambria Math" panose="02040503050406030204" pitchFamily="18" charset="0"/>
                        <a:ea typeface="Cambria Math" panose="02040503050406030204" pitchFamily="18" charset="0"/>
                      </a:rPr>
                      <m:t>Å</m:t>
                    </m:r>
                  </m:oMath>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417DC88-0DA3-480C-98C8-BD06BB18201E}"/>
                  </a:ext>
                </a:extLst>
              </p:cNvPr>
              <p:cNvSpPr txBox="1">
                <a:spLocks noRot="1" noChangeAspect="1" noMove="1" noResize="1" noEditPoints="1" noAdjustHandles="1" noChangeArrowheads="1" noChangeShapeType="1" noTextEdit="1"/>
              </p:cNvSpPr>
              <p:nvPr/>
            </p:nvSpPr>
            <p:spPr>
              <a:xfrm>
                <a:off x="10193333" y="5846522"/>
                <a:ext cx="906690" cy="318485"/>
              </a:xfrm>
              <a:prstGeom prst="rect">
                <a:avLst/>
              </a:prstGeom>
              <a:blipFill>
                <a:blip r:embed="rId20"/>
                <a:stretch>
                  <a:fillRect b="-21154"/>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6500207A-3483-4DCF-807D-520305895644}"/>
              </a:ext>
            </a:extLst>
          </p:cNvPr>
          <p:cNvSpPr txBox="1"/>
          <p:nvPr/>
        </p:nvSpPr>
        <p:spPr>
          <a:xfrm>
            <a:off x="8503277" y="1557657"/>
            <a:ext cx="906690" cy="307777"/>
          </a:xfrm>
          <a:prstGeom prst="rect">
            <a:avLst/>
          </a:prstGeom>
          <a:noFill/>
        </p:spPr>
        <p:txBody>
          <a:bodyPr wrap="square" rtlCol="0">
            <a:spAutoFit/>
          </a:bodyPr>
          <a:lstStyle/>
          <a:p>
            <a:pPr algn="ctr"/>
            <a:r>
              <a:rPr kumimoji="1" lang="en-US" altLang="ja-JP" sz="1400" dirty="0"/>
              <a:t>no.222</a:t>
            </a:r>
            <a:endParaRPr kumimoji="1" lang="ja-JP" altLang="en-US" sz="1400" dirty="0"/>
          </a:p>
        </p:txBody>
      </p:sp>
      <p:sp>
        <p:nvSpPr>
          <p:cNvPr id="95" name="テキスト ボックス 94">
            <a:extLst>
              <a:ext uri="{FF2B5EF4-FFF2-40B4-BE49-F238E27FC236}">
                <a16:creationId xmlns:a16="http://schemas.microsoft.com/office/drawing/2014/main" id="{F5C5CDE3-0598-4F41-8684-F9146D0A30CC}"/>
              </a:ext>
            </a:extLst>
          </p:cNvPr>
          <p:cNvSpPr txBox="1"/>
          <p:nvPr/>
        </p:nvSpPr>
        <p:spPr>
          <a:xfrm>
            <a:off x="3925027" y="1557657"/>
            <a:ext cx="906690" cy="307777"/>
          </a:xfrm>
          <a:prstGeom prst="rect">
            <a:avLst/>
          </a:prstGeom>
          <a:noFill/>
        </p:spPr>
        <p:txBody>
          <a:bodyPr wrap="square" rtlCol="0">
            <a:spAutoFit/>
          </a:bodyPr>
          <a:lstStyle/>
          <a:p>
            <a:pPr algn="ctr"/>
            <a:r>
              <a:rPr kumimoji="1" lang="en-US" altLang="ja-JP" sz="1400" dirty="0"/>
              <a:t>no.212</a:t>
            </a:r>
            <a:endParaRPr kumimoji="1" lang="ja-JP" altLang="en-US" sz="1400" dirty="0"/>
          </a:p>
        </p:txBody>
      </p:sp>
      <p:sp>
        <p:nvSpPr>
          <p:cNvPr id="96" name="テキスト ボックス 95">
            <a:extLst>
              <a:ext uri="{FF2B5EF4-FFF2-40B4-BE49-F238E27FC236}">
                <a16:creationId xmlns:a16="http://schemas.microsoft.com/office/drawing/2014/main" id="{B69E438C-C0FE-442D-830D-13E9A37C14C5}"/>
              </a:ext>
            </a:extLst>
          </p:cNvPr>
          <p:cNvSpPr txBox="1"/>
          <p:nvPr/>
        </p:nvSpPr>
        <p:spPr>
          <a:xfrm>
            <a:off x="10887744" y="1557657"/>
            <a:ext cx="906690" cy="307777"/>
          </a:xfrm>
          <a:prstGeom prst="rect">
            <a:avLst/>
          </a:prstGeom>
          <a:noFill/>
        </p:spPr>
        <p:txBody>
          <a:bodyPr wrap="square" rtlCol="0">
            <a:spAutoFit/>
          </a:bodyPr>
          <a:lstStyle/>
          <a:p>
            <a:pPr algn="ctr"/>
            <a:r>
              <a:rPr kumimoji="1" lang="en-US" altLang="ja-JP" sz="1400" dirty="0"/>
              <a:t>no.228</a:t>
            </a:r>
            <a:endParaRPr kumimoji="1" lang="ja-JP" altLang="en-US" sz="1400" dirty="0"/>
          </a:p>
        </p:txBody>
      </p:sp>
      <p:sp>
        <p:nvSpPr>
          <p:cNvPr id="97" name="テキスト ボックス 96">
            <a:extLst>
              <a:ext uri="{FF2B5EF4-FFF2-40B4-BE49-F238E27FC236}">
                <a16:creationId xmlns:a16="http://schemas.microsoft.com/office/drawing/2014/main" id="{D26D969A-D2BC-44BF-BA4B-18EF1C456C03}"/>
              </a:ext>
            </a:extLst>
          </p:cNvPr>
          <p:cNvSpPr txBox="1"/>
          <p:nvPr/>
        </p:nvSpPr>
        <p:spPr>
          <a:xfrm>
            <a:off x="5114085" y="1301579"/>
            <a:ext cx="1791924" cy="307777"/>
          </a:xfrm>
          <a:prstGeom prst="rect">
            <a:avLst/>
          </a:prstGeom>
          <a:noFill/>
        </p:spPr>
        <p:txBody>
          <a:bodyPr wrap="square" rtlCol="0">
            <a:spAutoFit/>
          </a:bodyPr>
          <a:lstStyle/>
          <a:p>
            <a:pPr algn="ctr"/>
            <a:r>
              <a:rPr lang="en-US" altLang="ja-JP" sz="1400" b="1" dirty="0"/>
              <a:t>[Q2M, T17R, S33H]</a:t>
            </a:r>
          </a:p>
        </p:txBody>
      </p:sp>
      <p:sp>
        <p:nvSpPr>
          <p:cNvPr id="98" name="テキスト ボックス 97">
            <a:extLst>
              <a:ext uri="{FF2B5EF4-FFF2-40B4-BE49-F238E27FC236}">
                <a16:creationId xmlns:a16="http://schemas.microsoft.com/office/drawing/2014/main" id="{C1643763-52A3-4C60-B9A2-59908B7604BA}"/>
              </a:ext>
            </a:extLst>
          </p:cNvPr>
          <p:cNvSpPr txBox="1"/>
          <p:nvPr/>
        </p:nvSpPr>
        <p:spPr>
          <a:xfrm>
            <a:off x="5519746" y="5245170"/>
            <a:ext cx="906690" cy="307777"/>
          </a:xfrm>
          <a:prstGeom prst="rect">
            <a:avLst/>
          </a:prstGeom>
          <a:noFill/>
        </p:spPr>
        <p:txBody>
          <a:bodyPr wrap="square" rtlCol="0">
            <a:spAutoFit/>
          </a:bodyPr>
          <a:lstStyle/>
          <a:p>
            <a:pPr algn="ctr"/>
            <a:r>
              <a:rPr lang="en-US" altLang="ja-JP" sz="1400" dirty="0"/>
              <a:t>91.4</a:t>
            </a:r>
            <a:endParaRPr kumimoji="1" lang="ja-JP" altLang="en-US" sz="1400" dirty="0"/>
          </a:p>
        </p:txBody>
      </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29D1150B-421B-42DF-B7AD-E603041F1509}"/>
                  </a:ext>
                </a:extLst>
              </p:cNvPr>
              <p:cNvSpPr txBox="1"/>
              <p:nvPr/>
            </p:nvSpPr>
            <p:spPr>
              <a:xfrm>
                <a:off x="5519746" y="5548931"/>
                <a:ext cx="906690" cy="318485"/>
              </a:xfrm>
              <a:prstGeom prst="rect">
                <a:avLst/>
              </a:prstGeom>
              <a:noFill/>
            </p:spPr>
            <p:txBody>
              <a:bodyPr wrap="square" rtlCol="0">
                <a:spAutoFit/>
              </a:bodyPr>
              <a:lstStyle/>
              <a:p>
                <a:pPr algn="ctr"/>
                <a:r>
                  <a:rPr lang="en-US" altLang="ja-JP" sz="1400" dirty="0"/>
                  <a:t>1.13</a:t>
                </a:r>
                <a14:m>
                  <m:oMath xmlns:m="http://schemas.openxmlformats.org/officeDocument/2006/math">
                    <m:r>
                      <a:rPr lang="en-US" altLang="ja-JP" sz="1400" i="1">
                        <a:latin typeface="Cambria Math" panose="02040503050406030204" pitchFamily="18" charset="0"/>
                        <a:ea typeface="Cambria Math" panose="02040503050406030204" pitchFamily="18" charset="0"/>
                      </a:rPr>
                      <m:t>Å</m:t>
                    </m:r>
                  </m:oMath>
                </a14:m>
                <a:endParaRPr kumimoji="1" lang="ja-JP" altLang="en-US" sz="1400" dirty="0"/>
              </a:p>
            </p:txBody>
          </p:sp>
        </mc:Choice>
        <mc:Fallback xmlns="">
          <p:sp>
            <p:nvSpPr>
              <p:cNvPr id="100" name="テキスト ボックス 99">
                <a:extLst>
                  <a:ext uri="{FF2B5EF4-FFF2-40B4-BE49-F238E27FC236}">
                    <a16:creationId xmlns:a16="http://schemas.microsoft.com/office/drawing/2014/main" id="{29D1150B-421B-42DF-B7AD-E603041F1509}"/>
                  </a:ext>
                </a:extLst>
              </p:cNvPr>
              <p:cNvSpPr txBox="1">
                <a:spLocks noRot="1" noChangeAspect="1" noMove="1" noResize="1" noEditPoints="1" noAdjustHandles="1" noChangeArrowheads="1" noChangeShapeType="1" noTextEdit="1"/>
              </p:cNvSpPr>
              <p:nvPr/>
            </p:nvSpPr>
            <p:spPr>
              <a:xfrm>
                <a:off x="5519746" y="5548931"/>
                <a:ext cx="906690" cy="318485"/>
              </a:xfrm>
              <a:prstGeom prst="rect">
                <a:avLst/>
              </a:prstGeom>
              <a:blipFill>
                <a:blip r:embed="rId21"/>
                <a:stretch>
                  <a:fillRect b="-1886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58A4C3BF-434F-43A8-BD32-B50FB7FAF174}"/>
                  </a:ext>
                </a:extLst>
              </p:cNvPr>
              <p:cNvSpPr txBox="1"/>
              <p:nvPr/>
            </p:nvSpPr>
            <p:spPr>
              <a:xfrm>
                <a:off x="5519746" y="1763157"/>
                <a:ext cx="906690" cy="3184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smtClean="0">
                          <a:latin typeface="Cambria Math" panose="02040503050406030204" pitchFamily="18" charset="0"/>
                        </a:rPr>
                        <m:t>−</m:t>
                      </m:r>
                      <m:r>
                        <a:rPr lang="en-US" altLang="ja-JP" sz="1400" i="1">
                          <a:latin typeface="Cambria Math" panose="02040503050406030204" pitchFamily="18" charset="0"/>
                        </a:rPr>
                        <m:t>1</m:t>
                      </m:r>
                      <m:r>
                        <a:rPr lang="en-US" altLang="ja-JP" sz="1400" b="0" i="1" smtClean="0">
                          <a:latin typeface="Cambria Math" panose="02040503050406030204" pitchFamily="18" charset="0"/>
                        </a:rPr>
                        <m:t>43</m:t>
                      </m:r>
                      <m:r>
                        <a:rPr lang="en-US" altLang="ja-JP" sz="1400" i="1">
                          <a:latin typeface="Cambria Math" panose="02040503050406030204" pitchFamily="18" charset="0"/>
                        </a:rPr>
                        <m:t>.</m:t>
                      </m:r>
                      <m:r>
                        <a:rPr lang="en-US" altLang="ja-JP" sz="1400" b="0" i="1" smtClean="0">
                          <a:latin typeface="Cambria Math" panose="02040503050406030204" pitchFamily="18" charset="0"/>
                        </a:rPr>
                        <m:t>623</m:t>
                      </m:r>
                    </m:oMath>
                  </m:oMathPara>
                </a14:m>
                <a:endParaRPr kumimoji="1" lang="ja-JP" altLang="en-US" sz="1400" dirty="0"/>
              </a:p>
            </p:txBody>
          </p:sp>
        </mc:Choice>
        <mc:Fallback xmlns="">
          <p:sp>
            <p:nvSpPr>
              <p:cNvPr id="102" name="テキスト ボックス 101">
                <a:extLst>
                  <a:ext uri="{FF2B5EF4-FFF2-40B4-BE49-F238E27FC236}">
                    <a16:creationId xmlns:a16="http://schemas.microsoft.com/office/drawing/2014/main" id="{58A4C3BF-434F-43A8-BD32-B50FB7FAF174}"/>
                  </a:ext>
                </a:extLst>
              </p:cNvPr>
              <p:cNvSpPr txBox="1">
                <a:spLocks noRot="1" noChangeAspect="1" noMove="1" noResize="1" noEditPoints="1" noAdjustHandles="1" noChangeArrowheads="1" noChangeShapeType="1" noTextEdit="1"/>
              </p:cNvSpPr>
              <p:nvPr/>
            </p:nvSpPr>
            <p:spPr>
              <a:xfrm>
                <a:off x="5519746" y="1763157"/>
                <a:ext cx="906690" cy="318485"/>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C0645078-53CF-47B0-A657-DE6388EA7A4D}"/>
                  </a:ext>
                </a:extLst>
              </p:cNvPr>
              <p:cNvSpPr txBox="1"/>
              <p:nvPr/>
            </p:nvSpPr>
            <p:spPr>
              <a:xfrm>
                <a:off x="5526780" y="2082551"/>
                <a:ext cx="906690" cy="3184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smtClean="0">
                          <a:latin typeface="Cambria Math" panose="02040503050406030204" pitchFamily="18" charset="0"/>
                        </a:rPr>
                        <m:t>−</m:t>
                      </m:r>
                      <m:r>
                        <a:rPr lang="en-US" altLang="ja-JP" sz="1400" i="1">
                          <a:latin typeface="Cambria Math" panose="02040503050406030204" pitchFamily="18" charset="0"/>
                        </a:rPr>
                        <m:t>18.</m:t>
                      </m:r>
                      <m:r>
                        <a:rPr lang="en-US" altLang="ja-JP" sz="1400" b="0" i="1" smtClean="0">
                          <a:latin typeface="Cambria Math" panose="02040503050406030204" pitchFamily="18" charset="0"/>
                        </a:rPr>
                        <m:t>3</m:t>
                      </m:r>
                    </m:oMath>
                  </m:oMathPara>
                </a14:m>
                <a:endParaRPr kumimoji="1" lang="ja-JP" altLang="en-US" sz="1400" dirty="0"/>
              </a:p>
            </p:txBody>
          </p:sp>
        </mc:Choice>
        <mc:Fallback xmlns="">
          <p:sp>
            <p:nvSpPr>
              <p:cNvPr id="103" name="テキスト ボックス 102">
                <a:extLst>
                  <a:ext uri="{FF2B5EF4-FFF2-40B4-BE49-F238E27FC236}">
                    <a16:creationId xmlns:a16="http://schemas.microsoft.com/office/drawing/2014/main" id="{C0645078-53CF-47B0-A657-DE6388EA7A4D}"/>
                  </a:ext>
                </a:extLst>
              </p:cNvPr>
              <p:cNvSpPr txBox="1">
                <a:spLocks noRot="1" noChangeAspect="1" noMove="1" noResize="1" noEditPoints="1" noAdjustHandles="1" noChangeArrowheads="1" noChangeShapeType="1" noTextEdit="1"/>
              </p:cNvSpPr>
              <p:nvPr/>
            </p:nvSpPr>
            <p:spPr>
              <a:xfrm>
                <a:off x="5526780" y="2082551"/>
                <a:ext cx="906690" cy="318485"/>
              </a:xfrm>
              <a:prstGeom prst="rect">
                <a:avLst/>
              </a:prstGeom>
              <a:blipFill>
                <a:blip r:embed="rId23"/>
                <a:stretch>
                  <a:fillRect/>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969195DB-FB96-408D-B36F-31A58C1BE293}"/>
              </a:ext>
            </a:extLst>
          </p:cNvPr>
          <p:cNvSpPr txBox="1"/>
          <p:nvPr/>
        </p:nvSpPr>
        <p:spPr>
          <a:xfrm>
            <a:off x="5526780" y="2407823"/>
            <a:ext cx="906690" cy="318485"/>
          </a:xfrm>
          <a:prstGeom prst="rect">
            <a:avLst/>
          </a:prstGeom>
          <a:noFill/>
        </p:spPr>
        <p:txBody>
          <a:bodyPr wrap="square" rtlCol="0">
            <a:spAutoFit/>
          </a:bodyPr>
          <a:lstStyle/>
          <a:p>
            <a:pPr algn="ctr"/>
            <a:r>
              <a:rPr lang="ja-JP" altLang="en-US" sz="1400" dirty="0"/>
              <a:t>弱</a:t>
            </a:r>
            <a:endParaRPr kumimoji="1" lang="ja-JP" altLang="en-US" sz="1400" dirty="0"/>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DE04438B-9ABD-4F81-BF04-8FE822DC5B10}"/>
                  </a:ext>
                </a:extLst>
              </p:cNvPr>
              <p:cNvSpPr txBox="1"/>
              <p:nvPr/>
            </p:nvSpPr>
            <p:spPr>
              <a:xfrm>
                <a:off x="5519746" y="5841261"/>
                <a:ext cx="906690" cy="318485"/>
              </a:xfrm>
              <a:prstGeom prst="rect">
                <a:avLst/>
              </a:prstGeom>
              <a:noFill/>
            </p:spPr>
            <p:txBody>
              <a:bodyPr wrap="square" rtlCol="0">
                <a:spAutoFit/>
              </a:bodyPr>
              <a:lstStyle/>
              <a:p>
                <a:pPr algn="ctr"/>
                <a:r>
                  <a:rPr lang="en-US" altLang="ja-JP" sz="1400" dirty="0"/>
                  <a:t>0.64</a:t>
                </a:r>
                <a14:m>
                  <m:oMath xmlns:m="http://schemas.openxmlformats.org/officeDocument/2006/math">
                    <m:r>
                      <a:rPr lang="en-US" altLang="ja-JP" sz="1400" i="1">
                        <a:latin typeface="Cambria Math" panose="02040503050406030204" pitchFamily="18" charset="0"/>
                        <a:ea typeface="Cambria Math" panose="02040503050406030204" pitchFamily="18" charset="0"/>
                      </a:rPr>
                      <m:t>Å</m:t>
                    </m:r>
                  </m:oMath>
                </a14:m>
                <a:endParaRPr kumimoji="1" lang="ja-JP" altLang="en-US" sz="1400" dirty="0"/>
              </a:p>
            </p:txBody>
          </p:sp>
        </mc:Choice>
        <mc:Fallback xmlns="">
          <p:sp>
            <p:nvSpPr>
              <p:cNvPr id="105" name="テキスト ボックス 104">
                <a:extLst>
                  <a:ext uri="{FF2B5EF4-FFF2-40B4-BE49-F238E27FC236}">
                    <a16:creationId xmlns:a16="http://schemas.microsoft.com/office/drawing/2014/main" id="{DE04438B-9ABD-4F81-BF04-8FE822DC5B10}"/>
                  </a:ext>
                </a:extLst>
              </p:cNvPr>
              <p:cNvSpPr txBox="1">
                <a:spLocks noRot="1" noChangeAspect="1" noMove="1" noResize="1" noEditPoints="1" noAdjustHandles="1" noChangeArrowheads="1" noChangeShapeType="1" noTextEdit="1"/>
              </p:cNvSpPr>
              <p:nvPr/>
            </p:nvSpPr>
            <p:spPr>
              <a:xfrm>
                <a:off x="5519746" y="5841261"/>
                <a:ext cx="906690" cy="318485"/>
              </a:xfrm>
              <a:prstGeom prst="rect">
                <a:avLst/>
              </a:prstGeom>
              <a:blipFill>
                <a:blip r:embed="rId24"/>
                <a:stretch>
                  <a:fillRect b="-21154"/>
                </a:stretch>
              </a:blipFill>
            </p:spPr>
            <p:txBody>
              <a:bodyPr/>
              <a:lstStyle/>
              <a:p>
                <a:r>
                  <a:rPr lang="ja-JP" altLang="en-US">
                    <a:noFill/>
                  </a:rPr>
                  <a:t> </a:t>
                </a:r>
              </a:p>
            </p:txBody>
          </p:sp>
        </mc:Fallback>
      </mc:AlternateContent>
      <p:sp>
        <p:nvSpPr>
          <p:cNvPr id="106" name="テキスト ボックス 105">
            <a:extLst>
              <a:ext uri="{FF2B5EF4-FFF2-40B4-BE49-F238E27FC236}">
                <a16:creationId xmlns:a16="http://schemas.microsoft.com/office/drawing/2014/main" id="{4B15EFE1-B9CA-40D6-BAC7-6EDF21C4D76B}"/>
              </a:ext>
            </a:extLst>
          </p:cNvPr>
          <p:cNvSpPr txBox="1"/>
          <p:nvPr/>
        </p:nvSpPr>
        <p:spPr>
          <a:xfrm>
            <a:off x="6173231" y="1557657"/>
            <a:ext cx="906690" cy="307777"/>
          </a:xfrm>
          <a:prstGeom prst="rect">
            <a:avLst/>
          </a:prstGeom>
          <a:noFill/>
        </p:spPr>
        <p:txBody>
          <a:bodyPr wrap="square" rtlCol="0">
            <a:spAutoFit/>
          </a:bodyPr>
          <a:lstStyle/>
          <a:p>
            <a:pPr algn="ctr"/>
            <a:r>
              <a:rPr kumimoji="1" lang="en-US" altLang="ja-JP" sz="1400" dirty="0"/>
              <a:t>no.213</a:t>
            </a:r>
            <a:endParaRPr kumimoji="1" lang="ja-JP" altLang="en-US" sz="1400" dirty="0"/>
          </a:p>
        </p:txBody>
      </p:sp>
      <p:pic>
        <p:nvPicPr>
          <p:cNvPr id="9" name="図 8">
            <a:extLst>
              <a:ext uri="{FF2B5EF4-FFF2-40B4-BE49-F238E27FC236}">
                <a16:creationId xmlns:a16="http://schemas.microsoft.com/office/drawing/2014/main" id="{5FA4E233-C31D-4114-B145-47BD797E9214}"/>
              </a:ext>
            </a:extLst>
          </p:cNvPr>
          <p:cNvPicPr>
            <a:picLocks noChangeAspect="1"/>
          </p:cNvPicPr>
          <p:nvPr/>
        </p:nvPicPr>
        <p:blipFill rotWithShape="1">
          <a:blip r:embed="rId25">
            <a:extLst>
              <a:ext uri="{28A0092B-C50C-407E-A947-70E740481C1C}">
                <a14:useLocalDpi xmlns:a14="http://schemas.microsoft.com/office/drawing/2010/main" val="0"/>
              </a:ext>
            </a:extLst>
          </a:blip>
          <a:srcRect l="8749" t="9565" b="14826"/>
          <a:stretch/>
        </p:blipFill>
        <p:spPr>
          <a:xfrm>
            <a:off x="4919944" y="2664611"/>
            <a:ext cx="2180206" cy="1282988"/>
          </a:xfrm>
          <a:prstGeom prst="rect">
            <a:avLst/>
          </a:prstGeom>
        </p:spPr>
      </p:pic>
      <p:pic>
        <p:nvPicPr>
          <p:cNvPr id="11" name="図 10">
            <a:extLst>
              <a:ext uri="{FF2B5EF4-FFF2-40B4-BE49-F238E27FC236}">
                <a16:creationId xmlns:a16="http://schemas.microsoft.com/office/drawing/2014/main" id="{BD846737-8BBF-4705-9B7A-CF79A22A7010}"/>
              </a:ext>
            </a:extLst>
          </p:cNvPr>
          <p:cNvPicPr>
            <a:picLocks noChangeAspect="1"/>
          </p:cNvPicPr>
          <p:nvPr/>
        </p:nvPicPr>
        <p:blipFill rotWithShape="1">
          <a:blip r:embed="rId26">
            <a:extLst>
              <a:ext uri="{28A0092B-C50C-407E-A947-70E740481C1C}">
                <a14:useLocalDpi xmlns:a14="http://schemas.microsoft.com/office/drawing/2010/main" val="0"/>
              </a:ext>
            </a:extLst>
          </a:blip>
          <a:srcRect l="12038" t="14882" r="1362" b="16263"/>
          <a:stretch/>
        </p:blipFill>
        <p:spPr>
          <a:xfrm>
            <a:off x="4919944" y="4017340"/>
            <a:ext cx="2078211" cy="1173547"/>
          </a:xfrm>
          <a:prstGeom prst="rect">
            <a:avLst/>
          </a:prstGeom>
        </p:spPr>
      </p:pic>
      <p:pic>
        <p:nvPicPr>
          <p:cNvPr id="12" name="図 11">
            <a:extLst>
              <a:ext uri="{FF2B5EF4-FFF2-40B4-BE49-F238E27FC236}">
                <a16:creationId xmlns:a16="http://schemas.microsoft.com/office/drawing/2014/main" id="{5AA7C867-080A-4C0A-BC9C-192DCA87DC88}"/>
              </a:ext>
            </a:extLst>
          </p:cNvPr>
          <p:cNvPicPr>
            <a:picLocks noChangeAspect="1"/>
          </p:cNvPicPr>
          <p:nvPr/>
        </p:nvPicPr>
        <p:blipFill rotWithShape="1">
          <a:blip r:embed="rId27"/>
          <a:srcRect l="15165" t="14882" r="7113" b="23215"/>
          <a:stretch/>
        </p:blipFill>
        <p:spPr>
          <a:xfrm>
            <a:off x="9587067" y="3959582"/>
            <a:ext cx="2119222" cy="1198750"/>
          </a:xfrm>
          <a:prstGeom prst="rect">
            <a:avLst/>
          </a:prstGeom>
        </p:spPr>
      </p:pic>
      <p:pic>
        <p:nvPicPr>
          <p:cNvPr id="13" name="図 12">
            <a:extLst>
              <a:ext uri="{FF2B5EF4-FFF2-40B4-BE49-F238E27FC236}">
                <a16:creationId xmlns:a16="http://schemas.microsoft.com/office/drawing/2014/main" id="{5F9C62C2-D1D0-4A00-B510-8F6CFE40DA4E}"/>
              </a:ext>
            </a:extLst>
          </p:cNvPr>
          <p:cNvPicPr>
            <a:picLocks noChangeAspect="1"/>
          </p:cNvPicPr>
          <p:nvPr/>
        </p:nvPicPr>
        <p:blipFill rotWithShape="1">
          <a:blip r:embed="rId28"/>
          <a:srcRect l="15165" t="14881" r="6326" b="16264"/>
          <a:stretch/>
        </p:blipFill>
        <p:spPr>
          <a:xfrm>
            <a:off x="9655842" y="2724388"/>
            <a:ext cx="1995740" cy="1243109"/>
          </a:xfrm>
          <a:prstGeom prst="rect">
            <a:avLst/>
          </a:prstGeom>
        </p:spPr>
      </p:pic>
      <p:sp>
        <p:nvSpPr>
          <p:cNvPr id="63" name="テキスト ボックス 62">
            <a:extLst>
              <a:ext uri="{FF2B5EF4-FFF2-40B4-BE49-F238E27FC236}">
                <a16:creationId xmlns:a16="http://schemas.microsoft.com/office/drawing/2014/main" id="{D3742BAD-8516-41C1-AA8C-AACC6C6B97E9}"/>
              </a:ext>
            </a:extLst>
          </p:cNvPr>
          <p:cNvSpPr txBox="1"/>
          <p:nvPr/>
        </p:nvSpPr>
        <p:spPr>
          <a:xfrm>
            <a:off x="571984" y="-20412"/>
            <a:ext cx="3387958" cy="338554"/>
          </a:xfrm>
          <a:prstGeom prst="rect">
            <a:avLst/>
          </a:prstGeom>
          <a:noFill/>
        </p:spPr>
        <p:txBody>
          <a:bodyPr wrap="square" rtlCol="0">
            <a:spAutoFit/>
          </a:bodyPr>
          <a:lstStyle/>
          <a:p>
            <a:r>
              <a:rPr lang="en-US" altLang="ja-JP" sz="1600" b="1" dirty="0">
                <a:solidFill>
                  <a:schemeClr val="bg1"/>
                </a:solidFill>
              </a:rPr>
              <a:t>4. </a:t>
            </a:r>
            <a:r>
              <a:rPr kumimoji="1" lang="en-US" altLang="ja-JP" sz="1600" b="1" dirty="0">
                <a:solidFill>
                  <a:schemeClr val="bg1"/>
                </a:solidFill>
              </a:rPr>
              <a:t>AlphaFold2</a:t>
            </a:r>
            <a:r>
              <a:rPr kumimoji="1" lang="ja-JP" altLang="en-US" sz="1600" b="1" dirty="0">
                <a:solidFill>
                  <a:schemeClr val="bg1"/>
                </a:solidFill>
              </a:rPr>
              <a:t>によるサンプル評価</a:t>
            </a:r>
          </a:p>
        </p:txBody>
      </p:sp>
    </p:spTree>
    <p:extLst>
      <p:ext uri="{BB962C8B-B14F-4D97-AF65-F5344CB8AC3E}">
        <p14:creationId xmlns:p14="http://schemas.microsoft.com/office/powerpoint/2010/main" val="21873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72CA47D5-70F7-407C-AF02-810124FE4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982" y="1577239"/>
            <a:ext cx="4153269" cy="234458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mc:AlternateContent xmlns:mc="http://schemas.openxmlformats.org/markup-compatibility/2006" xmlns:a14="http://schemas.microsoft.com/office/drawing/2010/main">
        <mc:Choice Requires="a14">
          <p:sp>
            <p:nvSpPr>
              <p:cNvPr id="37" name="テキスト プレースホルダー 36">
                <a:extLst>
                  <a:ext uri="{FF2B5EF4-FFF2-40B4-BE49-F238E27FC236}">
                    <a16:creationId xmlns:a16="http://schemas.microsoft.com/office/drawing/2014/main" id="{9A194748-8FAB-47A1-B5F5-E18FCD9EEF9E}"/>
                  </a:ext>
                </a:extLst>
              </p:cNvPr>
              <p:cNvSpPr>
                <a:spLocks noGrp="1"/>
              </p:cNvSpPr>
              <p:nvPr>
                <p:ph type="body" sz="quarter" idx="11"/>
              </p:nvPr>
            </p:nvSpPr>
            <p:spPr>
              <a:xfrm>
                <a:off x="517055" y="822495"/>
                <a:ext cx="11341887" cy="395299"/>
              </a:xfrm>
            </p:spPr>
            <p:txBody>
              <a:bodyPr/>
              <a:lstStyle/>
              <a:p>
                <a:pPr algn="ctr"/>
                <a:r>
                  <a:rPr kumimoji="1" lang="ja-JP" altLang="en-US" dirty="0"/>
                  <a:t>全般的に高信頼度・</a:t>
                </a:r>
                <a:r>
                  <a:rPr lang="ja-JP" altLang="en-US" dirty="0"/>
                  <a:t>約</a:t>
                </a:r>
                <a:r>
                  <a:rPr lang="en-US" altLang="ja-JP" dirty="0"/>
                  <a:t>1</a:t>
                </a:r>
                <a14:m>
                  <m:oMath xmlns:m="http://schemas.openxmlformats.org/officeDocument/2006/math">
                    <m:r>
                      <a:rPr lang="en-US" altLang="ja-JP" i="1">
                        <a:latin typeface="Cambria Math" panose="02040503050406030204" pitchFamily="18" charset="0"/>
                        <a:ea typeface="Cambria Math" panose="02040503050406030204" pitchFamily="18" charset="0"/>
                      </a:rPr>
                      <m:t>Å</m:t>
                    </m:r>
                  </m:oMath>
                </a14:m>
                <a:r>
                  <a:rPr lang="ja-JP" altLang="en-US" dirty="0"/>
                  <a:t>精度で一致する</a:t>
                </a:r>
                <a:r>
                  <a:rPr kumimoji="1" lang="ja-JP" altLang="en-US" dirty="0"/>
                  <a:t>が、</a:t>
                </a:r>
                <a:r>
                  <a:rPr lang="ja-JP" altLang="en-US" dirty="0"/>
                  <a:t>そうでないサンプルもいくつかある</a:t>
                </a:r>
              </a:p>
            </p:txBody>
          </p:sp>
        </mc:Choice>
        <mc:Fallback xmlns="">
          <p:sp>
            <p:nvSpPr>
              <p:cNvPr id="37" name="テキスト プレースホルダー 36">
                <a:extLst>
                  <a:ext uri="{FF2B5EF4-FFF2-40B4-BE49-F238E27FC236}">
                    <a16:creationId xmlns:a16="http://schemas.microsoft.com/office/drawing/2014/main" id="{9A194748-8FAB-47A1-B5F5-E18FCD9EEF9E}"/>
                  </a:ext>
                </a:extLst>
              </p:cNvPr>
              <p:cNvSpPr>
                <a:spLocks noGrp="1" noRot="1" noChangeAspect="1" noMove="1" noResize="1" noEditPoints="1" noAdjustHandles="1" noChangeArrowheads="1" noChangeShapeType="1" noTextEdit="1"/>
              </p:cNvSpPr>
              <p:nvPr>
                <p:ph type="body" sz="quarter" idx="11"/>
              </p:nvPr>
            </p:nvSpPr>
            <p:spPr>
              <a:xfrm>
                <a:off x="517055" y="822495"/>
                <a:ext cx="11341887" cy="395299"/>
              </a:xfrm>
              <a:blipFill>
                <a:blip r:embed="rId4"/>
                <a:stretch>
                  <a:fillRect t="-20000" b="-46154"/>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6FD550BA-FD71-4360-BAC5-060F47F86B5D}"/>
              </a:ext>
            </a:extLst>
          </p:cNvPr>
          <p:cNvSpPr txBox="1"/>
          <p:nvPr/>
        </p:nvSpPr>
        <p:spPr>
          <a:xfrm>
            <a:off x="2868557" y="1276052"/>
            <a:ext cx="1519087" cy="369332"/>
          </a:xfrm>
          <a:prstGeom prst="rect">
            <a:avLst/>
          </a:prstGeom>
          <a:noFill/>
        </p:spPr>
        <p:txBody>
          <a:bodyPr wrap="square" rtlCol="0">
            <a:spAutoFit/>
          </a:bodyPr>
          <a:lstStyle/>
          <a:p>
            <a:pPr algn="ctr"/>
            <a:r>
              <a:rPr kumimoji="1" lang="ja-JP" altLang="en-US" b="1" dirty="0"/>
              <a:t>信頼度スコア</a:t>
            </a:r>
          </a:p>
        </p:txBody>
      </p:sp>
      <p:sp>
        <p:nvSpPr>
          <p:cNvPr id="18" name="テキスト ボックス 17">
            <a:extLst>
              <a:ext uri="{FF2B5EF4-FFF2-40B4-BE49-F238E27FC236}">
                <a16:creationId xmlns:a16="http://schemas.microsoft.com/office/drawing/2014/main" id="{AFB13EEA-16BC-45D6-B0D7-D75F93DC3D7B}"/>
              </a:ext>
            </a:extLst>
          </p:cNvPr>
          <p:cNvSpPr txBox="1"/>
          <p:nvPr/>
        </p:nvSpPr>
        <p:spPr>
          <a:xfrm>
            <a:off x="427702" y="1577239"/>
            <a:ext cx="1047135" cy="338554"/>
          </a:xfrm>
          <a:prstGeom prst="rect">
            <a:avLst/>
          </a:prstGeom>
          <a:noFill/>
        </p:spPr>
        <p:txBody>
          <a:bodyPr wrap="square" rtlCol="0">
            <a:spAutoFit/>
          </a:bodyPr>
          <a:lstStyle/>
          <a:p>
            <a:r>
              <a:rPr kumimoji="1" lang="ja-JP" altLang="en-US" sz="1600" dirty="0"/>
              <a:t>信頼度高</a:t>
            </a:r>
          </a:p>
        </p:txBody>
      </p:sp>
      <p:pic>
        <p:nvPicPr>
          <p:cNvPr id="8" name="図 7">
            <a:extLst>
              <a:ext uri="{FF2B5EF4-FFF2-40B4-BE49-F238E27FC236}">
                <a16:creationId xmlns:a16="http://schemas.microsoft.com/office/drawing/2014/main" id="{30DBFAC3-38D5-445A-B232-191FD1C420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982" y="3891405"/>
            <a:ext cx="4153269" cy="2344587"/>
          </a:xfrm>
          <a:prstGeom prst="rect">
            <a:avLst/>
          </a:prstGeom>
        </p:spPr>
      </p:pic>
      <p:sp>
        <p:nvSpPr>
          <p:cNvPr id="24" name="テキスト ボックス 23">
            <a:extLst>
              <a:ext uri="{FF2B5EF4-FFF2-40B4-BE49-F238E27FC236}">
                <a16:creationId xmlns:a16="http://schemas.microsoft.com/office/drawing/2014/main" id="{7F5B7E04-BF7C-45D1-A0A6-8316B3AE8E0E}"/>
              </a:ext>
            </a:extLst>
          </p:cNvPr>
          <p:cNvSpPr txBox="1"/>
          <p:nvPr/>
        </p:nvSpPr>
        <p:spPr>
          <a:xfrm>
            <a:off x="427702" y="3384084"/>
            <a:ext cx="1047135" cy="338554"/>
          </a:xfrm>
          <a:prstGeom prst="rect">
            <a:avLst/>
          </a:prstGeom>
          <a:noFill/>
        </p:spPr>
        <p:txBody>
          <a:bodyPr wrap="square" rtlCol="0">
            <a:spAutoFit/>
          </a:bodyPr>
          <a:lstStyle/>
          <a:p>
            <a:r>
              <a:rPr kumimoji="1" lang="ja-JP" altLang="en-US" sz="1600" dirty="0"/>
              <a:t>信頼度低</a:t>
            </a:r>
          </a:p>
        </p:txBody>
      </p:sp>
      <p:sp>
        <p:nvSpPr>
          <p:cNvPr id="25" name="テキスト ボックス 24">
            <a:extLst>
              <a:ext uri="{FF2B5EF4-FFF2-40B4-BE49-F238E27FC236}">
                <a16:creationId xmlns:a16="http://schemas.microsoft.com/office/drawing/2014/main" id="{4B7C8B64-3F37-4CD7-B8FD-ABEC5E2F9D5A}"/>
              </a:ext>
            </a:extLst>
          </p:cNvPr>
          <p:cNvSpPr txBox="1"/>
          <p:nvPr/>
        </p:nvSpPr>
        <p:spPr>
          <a:xfrm>
            <a:off x="427702" y="3904986"/>
            <a:ext cx="1047135" cy="338554"/>
          </a:xfrm>
          <a:prstGeom prst="rect">
            <a:avLst/>
          </a:prstGeom>
          <a:noFill/>
        </p:spPr>
        <p:txBody>
          <a:bodyPr wrap="square" rtlCol="0">
            <a:spAutoFit/>
          </a:bodyPr>
          <a:lstStyle/>
          <a:p>
            <a:r>
              <a:rPr kumimoji="1" lang="ja-JP" altLang="en-US" sz="1600" dirty="0"/>
              <a:t>信頼度高</a:t>
            </a:r>
          </a:p>
        </p:txBody>
      </p:sp>
      <p:sp>
        <p:nvSpPr>
          <p:cNvPr id="26" name="テキスト ボックス 25">
            <a:extLst>
              <a:ext uri="{FF2B5EF4-FFF2-40B4-BE49-F238E27FC236}">
                <a16:creationId xmlns:a16="http://schemas.microsoft.com/office/drawing/2014/main" id="{57BA205E-C858-4466-A9A9-DC844207A211}"/>
              </a:ext>
            </a:extLst>
          </p:cNvPr>
          <p:cNvSpPr txBox="1"/>
          <p:nvPr/>
        </p:nvSpPr>
        <p:spPr>
          <a:xfrm>
            <a:off x="427702" y="5711831"/>
            <a:ext cx="1047135" cy="338554"/>
          </a:xfrm>
          <a:prstGeom prst="rect">
            <a:avLst/>
          </a:prstGeom>
          <a:noFill/>
        </p:spPr>
        <p:txBody>
          <a:bodyPr wrap="square" rtlCol="0">
            <a:spAutoFit/>
          </a:bodyPr>
          <a:lstStyle/>
          <a:p>
            <a:r>
              <a:rPr kumimoji="1" lang="ja-JP" altLang="en-US" sz="1600" dirty="0"/>
              <a:t>信頼度低</a:t>
            </a:r>
          </a:p>
        </p:txBody>
      </p:sp>
      <p:sp>
        <p:nvSpPr>
          <p:cNvPr id="31" name="テキスト ボックス 30">
            <a:extLst>
              <a:ext uri="{FF2B5EF4-FFF2-40B4-BE49-F238E27FC236}">
                <a16:creationId xmlns:a16="http://schemas.microsoft.com/office/drawing/2014/main" id="{8F352854-029C-406A-AA18-60E7A8D487EA}"/>
              </a:ext>
            </a:extLst>
          </p:cNvPr>
          <p:cNvSpPr txBox="1"/>
          <p:nvPr/>
        </p:nvSpPr>
        <p:spPr>
          <a:xfrm>
            <a:off x="1918554" y="3183932"/>
            <a:ext cx="1230224" cy="253916"/>
          </a:xfrm>
          <a:prstGeom prst="rect">
            <a:avLst/>
          </a:prstGeom>
          <a:noFill/>
        </p:spPr>
        <p:txBody>
          <a:bodyPr wrap="square" rtlCol="0">
            <a:spAutoFit/>
          </a:bodyPr>
          <a:lstStyle/>
          <a:p>
            <a:r>
              <a:rPr lang="en-US" altLang="ja-JP" sz="1050" dirty="0"/>
              <a:t>Wild-Type</a:t>
            </a:r>
            <a:r>
              <a:rPr lang="ja-JP" altLang="en-US" sz="1050" dirty="0"/>
              <a:t>＝</a:t>
            </a:r>
            <a:r>
              <a:rPr lang="en-US" altLang="ja-JP" sz="1050" dirty="0"/>
              <a:t>96.2</a:t>
            </a:r>
            <a:endParaRPr lang="ja-JP" altLang="en-US" sz="1050" dirty="0"/>
          </a:p>
        </p:txBody>
      </p:sp>
      <p:sp>
        <p:nvSpPr>
          <p:cNvPr id="32" name="テキスト ボックス 31">
            <a:extLst>
              <a:ext uri="{FF2B5EF4-FFF2-40B4-BE49-F238E27FC236}">
                <a16:creationId xmlns:a16="http://schemas.microsoft.com/office/drawing/2014/main" id="{33AC2A3C-EC76-4EA5-8078-8EC1437A255A}"/>
              </a:ext>
            </a:extLst>
          </p:cNvPr>
          <p:cNvSpPr txBox="1"/>
          <p:nvPr/>
        </p:nvSpPr>
        <p:spPr>
          <a:xfrm>
            <a:off x="1918554" y="5550613"/>
            <a:ext cx="1230224" cy="253916"/>
          </a:xfrm>
          <a:prstGeom prst="rect">
            <a:avLst/>
          </a:prstGeom>
          <a:noFill/>
        </p:spPr>
        <p:txBody>
          <a:bodyPr wrap="square" rtlCol="0">
            <a:spAutoFit/>
          </a:bodyPr>
          <a:lstStyle/>
          <a:p>
            <a:r>
              <a:rPr lang="en-US" altLang="ja-JP" sz="1050" dirty="0"/>
              <a:t>Wild-Type</a:t>
            </a:r>
            <a:r>
              <a:rPr lang="ja-JP" altLang="en-US" sz="1050" dirty="0"/>
              <a:t>＝</a:t>
            </a:r>
            <a:r>
              <a:rPr lang="en-US" altLang="ja-JP" sz="1050" dirty="0"/>
              <a:t>80.9</a:t>
            </a:r>
            <a:endParaRPr lang="ja-JP" altLang="en-US" sz="1050" dirty="0"/>
          </a:p>
        </p:txBody>
      </p:sp>
      <p:sp>
        <p:nvSpPr>
          <p:cNvPr id="40" name="タイトル 1">
            <a:extLst>
              <a:ext uri="{FF2B5EF4-FFF2-40B4-BE49-F238E27FC236}">
                <a16:creationId xmlns:a16="http://schemas.microsoft.com/office/drawing/2014/main" id="{6B3B0C00-09EC-4E53-A576-C2622C4CD91F}"/>
              </a:ext>
            </a:extLst>
          </p:cNvPr>
          <p:cNvSpPr>
            <a:spLocks noGrp="1"/>
          </p:cNvSpPr>
          <p:nvPr>
            <p:ph type="title"/>
          </p:nvPr>
        </p:nvSpPr>
        <p:spPr>
          <a:xfrm>
            <a:off x="517055" y="241034"/>
            <a:ext cx="11400125" cy="518094"/>
          </a:xfrm>
        </p:spPr>
        <p:txBody>
          <a:bodyPr/>
          <a:lstStyle/>
          <a:p>
            <a:r>
              <a:rPr lang="ja-JP" altLang="en-US" dirty="0"/>
              <a:t>信頼度スコアと予測構造の</a:t>
            </a:r>
            <a:r>
              <a:rPr lang="en-US" altLang="ja-JP" dirty="0"/>
              <a:t>RMSD</a:t>
            </a:r>
            <a:endParaRPr lang="en-US" dirty="0"/>
          </a:p>
        </p:txBody>
      </p:sp>
      <p:sp>
        <p:nvSpPr>
          <p:cNvPr id="41" name="テキスト ボックス 40">
            <a:extLst>
              <a:ext uri="{FF2B5EF4-FFF2-40B4-BE49-F238E27FC236}">
                <a16:creationId xmlns:a16="http://schemas.microsoft.com/office/drawing/2014/main" id="{D6FB791A-7416-42B2-8AB5-2E588438D754}"/>
              </a:ext>
            </a:extLst>
          </p:cNvPr>
          <p:cNvSpPr txBox="1"/>
          <p:nvPr/>
        </p:nvSpPr>
        <p:spPr>
          <a:xfrm>
            <a:off x="6458638" y="377590"/>
            <a:ext cx="4208922" cy="276999"/>
          </a:xfrm>
          <a:prstGeom prst="rect">
            <a:avLst/>
          </a:prstGeom>
          <a:noFill/>
        </p:spPr>
        <p:txBody>
          <a:bodyPr wrap="square" rtlCol="0">
            <a:spAutoFit/>
          </a:bodyPr>
          <a:lstStyle/>
          <a:p>
            <a:r>
              <a:rPr lang="en-US" altLang="ja-JP" sz="1200" dirty="0">
                <a:solidFill>
                  <a:schemeClr val="bg1"/>
                </a:solidFill>
              </a:rPr>
              <a:t>3</a:t>
            </a:r>
            <a:r>
              <a:rPr lang="ja-JP" altLang="en-US" sz="1200" dirty="0">
                <a:solidFill>
                  <a:schemeClr val="bg1"/>
                </a:solidFill>
              </a:rPr>
              <a:t>点：</a:t>
            </a:r>
            <a:r>
              <a:rPr lang="en-US" altLang="ja-JP" sz="1200" dirty="0">
                <a:solidFill>
                  <a:schemeClr val="bg1"/>
                </a:solidFill>
              </a:rPr>
              <a:t>no.201</a:t>
            </a:r>
            <a:r>
              <a:rPr lang="ja-JP" altLang="en-US" sz="1200" dirty="0">
                <a:solidFill>
                  <a:schemeClr val="bg1"/>
                </a:solidFill>
              </a:rPr>
              <a:t>～</a:t>
            </a:r>
            <a:r>
              <a:rPr lang="en-US" altLang="ja-JP" sz="1200" dirty="0">
                <a:solidFill>
                  <a:schemeClr val="bg1"/>
                </a:solidFill>
              </a:rPr>
              <a:t>232</a:t>
            </a:r>
            <a:r>
              <a:rPr lang="ja-JP" altLang="en-US" sz="1200" dirty="0" err="1">
                <a:solidFill>
                  <a:schemeClr val="bg1"/>
                </a:solidFill>
              </a:rPr>
              <a:t>、</a:t>
            </a:r>
            <a:r>
              <a:rPr lang="en-US" altLang="ja-JP" sz="1200" dirty="0">
                <a:solidFill>
                  <a:schemeClr val="bg1"/>
                </a:solidFill>
              </a:rPr>
              <a:t>4</a:t>
            </a:r>
            <a:r>
              <a:rPr lang="ja-JP" altLang="en-US" sz="1200" dirty="0">
                <a:solidFill>
                  <a:schemeClr val="bg1"/>
                </a:solidFill>
              </a:rPr>
              <a:t>点：</a:t>
            </a:r>
            <a:r>
              <a:rPr lang="en-US" altLang="ja-JP" sz="1200" dirty="0">
                <a:solidFill>
                  <a:schemeClr val="bg1"/>
                </a:solidFill>
              </a:rPr>
              <a:t>no.233</a:t>
            </a:r>
            <a:r>
              <a:rPr lang="ja-JP" altLang="en-US" sz="1200" dirty="0">
                <a:solidFill>
                  <a:schemeClr val="bg1"/>
                </a:solidFill>
              </a:rPr>
              <a:t>～</a:t>
            </a:r>
            <a:r>
              <a:rPr lang="en-US" altLang="ja-JP" sz="1200" dirty="0">
                <a:solidFill>
                  <a:schemeClr val="bg1"/>
                </a:solidFill>
              </a:rPr>
              <a:t>261</a:t>
            </a:r>
            <a:r>
              <a:rPr lang="ja-JP" altLang="en-US" sz="1200" dirty="0">
                <a:solidFill>
                  <a:schemeClr val="bg1"/>
                </a:solidFill>
              </a:rPr>
              <a:t> 、</a:t>
            </a:r>
            <a:r>
              <a:rPr lang="en-US" altLang="ja-JP" sz="1200" dirty="0">
                <a:solidFill>
                  <a:schemeClr val="bg1"/>
                </a:solidFill>
              </a:rPr>
              <a:t>5</a:t>
            </a:r>
            <a:r>
              <a:rPr lang="ja-JP" altLang="en-US" sz="1200" dirty="0">
                <a:solidFill>
                  <a:schemeClr val="bg1"/>
                </a:solidFill>
              </a:rPr>
              <a:t>点：</a:t>
            </a:r>
            <a:r>
              <a:rPr lang="en-US" altLang="ja-JP" sz="1200" dirty="0">
                <a:solidFill>
                  <a:schemeClr val="bg1"/>
                </a:solidFill>
              </a:rPr>
              <a:t>no.262</a:t>
            </a:r>
            <a:r>
              <a:rPr lang="ja-JP" altLang="en-US" sz="1200" dirty="0">
                <a:solidFill>
                  <a:schemeClr val="bg1"/>
                </a:solidFill>
              </a:rPr>
              <a:t>～</a:t>
            </a:r>
            <a:r>
              <a:rPr lang="en-US" altLang="ja-JP" sz="1200" dirty="0">
                <a:solidFill>
                  <a:schemeClr val="bg1"/>
                </a:solidFill>
              </a:rPr>
              <a:t>300</a:t>
            </a:r>
            <a:endParaRPr lang="ja-JP" altLang="en-US" sz="1200" dirty="0">
              <a:solidFill>
                <a:schemeClr val="bg1"/>
              </a:solidFill>
            </a:endParaRPr>
          </a:p>
        </p:txBody>
      </p:sp>
      <p:sp>
        <p:nvSpPr>
          <p:cNvPr id="42" name="テキスト ボックス 41">
            <a:extLst>
              <a:ext uri="{FF2B5EF4-FFF2-40B4-BE49-F238E27FC236}">
                <a16:creationId xmlns:a16="http://schemas.microsoft.com/office/drawing/2014/main" id="{E731E836-6E65-4911-AFCA-F2539C48E5A9}"/>
              </a:ext>
            </a:extLst>
          </p:cNvPr>
          <p:cNvSpPr txBox="1"/>
          <p:nvPr/>
        </p:nvSpPr>
        <p:spPr>
          <a:xfrm>
            <a:off x="1831672" y="2801072"/>
            <a:ext cx="977896" cy="338554"/>
          </a:xfrm>
          <a:prstGeom prst="rect">
            <a:avLst/>
          </a:prstGeom>
          <a:noFill/>
        </p:spPr>
        <p:txBody>
          <a:bodyPr wrap="square" rtlCol="0">
            <a:spAutoFit/>
          </a:bodyPr>
          <a:lstStyle/>
          <a:p>
            <a:pPr algn="ctr"/>
            <a:r>
              <a:rPr kumimoji="1" lang="en-US" altLang="ja-JP" sz="1600" b="1" dirty="0" err="1"/>
              <a:t>pLDDT</a:t>
            </a:r>
            <a:endParaRPr kumimoji="1" lang="ja-JP" altLang="en-US" sz="1600" b="1" dirty="0"/>
          </a:p>
        </p:txBody>
      </p:sp>
      <p:sp>
        <p:nvSpPr>
          <p:cNvPr id="44" name="テキスト ボックス 43">
            <a:extLst>
              <a:ext uri="{FF2B5EF4-FFF2-40B4-BE49-F238E27FC236}">
                <a16:creationId xmlns:a16="http://schemas.microsoft.com/office/drawing/2014/main" id="{83967743-8F5B-46CA-981A-FBDD3862783D}"/>
              </a:ext>
            </a:extLst>
          </p:cNvPr>
          <p:cNvSpPr txBox="1"/>
          <p:nvPr/>
        </p:nvSpPr>
        <p:spPr>
          <a:xfrm>
            <a:off x="1918554" y="4016992"/>
            <a:ext cx="675550" cy="338554"/>
          </a:xfrm>
          <a:prstGeom prst="rect">
            <a:avLst/>
          </a:prstGeom>
          <a:noFill/>
        </p:spPr>
        <p:txBody>
          <a:bodyPr wrap="square" rtlCol="0">
            <a:spAutoFit/>
          </a:bodyPr>
          <a:lstStyle/>
          <a:p>
            <a:pPr algn="ctr"/>
            <a:r>
              <a:rPr kumimoji="1" lang="en-US" altLang="ja-JP" sz="1600" b="1" dirty="0" err="1"/>
              <a:t>pAC</a:t>
            </a:r>
            <a:endParaRPr kumimoji="1" lang="ja-JP" altLang="en-US" sz="1600" b="1" dirty="0"/>
          </a:p>
        </p:txBody>
      </p:sp>
      <p:pic>
        <p:nvPicPr>
          <p:cNvPr id="35" name="図 34">
            <a:extLst>
              <a:ext uri="{FF2B5EF4-FFF2-40B4-BE49-F238E27FC236}">
                <a16:creationId xmlns:a16="http://schemas.microsoft.com/office/drawing/2014/main" id="{4FFFBB3E-332A-498D-896E-7A890A1856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8288" y="1553606"/>
            <a:ext cx="4163514" cy="2350371"/>
          </a:xfrm>
          <a:prstGeom prst="rect">
            <a:avLst/>
          </a:prstGeom>
        </p:spPr>
      </p:pic>
      <p:pic>
        <p:nvPicPr>
          <p:cNvPr id="36" name="図 35">
            <a:extLst>
              <a:ext uri="{FF2B5EF4-FFF2-40B4-BE49-F238E27FC236}">
                <a16:creationId xmlns:a16="http://schemas.microsoft.com/office/drawing/2014/main" id="{3FAD51C5-AFF8-44F6-ACB0-5308F962F1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8288" y="3874481"/>
            <a:ext cx="4163514" cy="2350371"/>
          </a:xfrm>
          <a:prstGeom prst="rect">
            <a:avLst/>
          </a:prstGeom>
        </p:spPr>
      </p:pic>
      <p:sp>
        <p:nvSpPr>
          <p:cNvPr id="38" name="テキスト ボックス 37">
            <a:extLst>
              <a:ext uri="{FF2B5EF4-FFF2-40B4-BE49-F238E27FC236}">
                <a16:creationId xmlns:a16="http://schemas.microsoft.com/office/drawing/2014/main" id="{584237AE-272D-4E31-B033-5D23D7F7D5F1}"/>
              </a:ext>
            </a:extLst>
          </p:cNvPr>
          <p:cNvSpPr txBox="1"/>
          <p:nvPr/>
        </p:nvSpPr>
        <p:spPr>
          <a:xfrm>
            <a:off x="7442173" y="1278809"/>
            <a:ext cx="2492478" cy="369332"/>
          </a:xfrm>
          <a:prstGeom prst="rect">
            <a:avLst/>
          </a:prstGeom>
          <a:noFill/>
        </p:spPr>
        <p:txBody>
          <a:bodyPr wrap="square" rtlCol="0">
            <a:spAutoFit/>
          </a:bodyPr>
          <a:lstStyle/>
          <a:p>
            <a:pPr algn="ctr"/>
            <a:r>
              <a:rPr kumimoji="1" lang="ja-JP" altLang="en-US" b="1" dirty="0"/>
              <a:t>予測構造の</a:t>
            </a:r>
            <a:r>
              <a:rPr kumimoji="1" lang="en-US" altLang="ja-JP" b="1" dirty="0"/>
              <a:t>RMSD</a:t>
            </a:r>
            <a:endParaRPr kumimoji="1" lang="ja-JP" altLang="en-US" b="1" dirty="0"/>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23DB0A53-B546-4195-A8B9-33F2616D61D7}"/>
                  </a:ext>
                </a:extLst>
              </p:cNvPr>
              <p:cNvSpPr txBox="1"/>
              <p:nvPr/>
            </p:nvSpPr>
            <p:spPr>
              <a:xfrm>
                <a:off x="6992004" y="3228176"/>
                <a:ext cx="2446968" cy="261995"/>
              </a:xfrm>
              <a:prstGeom prst="rect">
                <a:avLst/>
              </a:prstGeom>
              <a:noFill/>
            </p:spPr>
            <p:txBody>
              <a:bodyPr wrap="square" rtlCol="0">
                <a:spAutoFit/>
              </a:bodyPr>
              <a:lstStyle/>
              <a:p>
                <a:r>
                  <a:rPr lang="en-US" altLang="ja-JP" sz="1050" dirty="0"/>
                  <a:t>Wild-Type</a:t>
                </a:r>
                <a:r>
                  <a:rPr lang="ja-JP" altLang="en-US" sz="1050" dirty="0"/>
                  <a:t>と</a:t>
                </a:r>
                <a:r>
                  <a:rPr lang="en-US" altLang="ja-JP" sz="1050" dirty="0"/>
                  <a:t>AF</a:t>
                </a:r>
                <a:r>
                  <a:rPr lang="ja-JP" altLang="en-US" sz="1050" dirty="0"/>
                  <a:t>構造の</a:t>
                </a:r>
                <a:r>
                  <a:rPr lang="en-US" altLang="ja-JP" sz="1050" dirty="0"/>
                  <a:t>RMSD</a:t>
                </a:r>
                <a:r>
                  <a:rPr lang="ja-JP" altLang="en-US" sz="1050" dirty="0"/>
                  <a:t>＝</a:t>
                </a:r>
                <a:r>
                  <a:rPr lang="en-US" altLang="ja-JP" sz="1050" dirty="0"/>
                  <a:t>0.96</a:t>
                </a:r>
                <a14:m>
                  <m:oMath xmlns:m="http://schemas.openxmlformats.org/officeDocument/2006/math">
                    <m:r>
                      <a:rPr lang="en-US" altLang="ja-JP" sz="1050" i="1" smtClean="0">
                        <a:latin typeface="Cambria Math" panose="02040503050406030204" pitchFamily="18" charset="0"/>
                        <a:ea typeface="Cambria Math" panose="02040503050406030204" pitchFamily="18" charset="0"/>
                      </a:rPr>
                      <m:t>Å</m:t>
                    </m:r>
                  </m:oMath>
                </a14:m>
                <a:endParaRPr lang="ja-JP" altLang="en-US" sz="1050" dirty="0"/>
              </a:p>
            </p:txBody>
          </p:sp>
        </mc:Choice>
        <mc:Fallback xmlns="">
          <p:sp>
            <p:nvSpPr>
              <p:cNvPr id="39" name="テキスト ボックス 38">
                <a:extLst>
                  <a:ext uri="{FF2B5EF4-FFF2-40B4-BE49-F238E27FC236}">
                    <a16:creationId xmlns:a16="http://schemas.microsoft.com/office/drawing/2014/main" id="{23DB0A53-B546-4195-A8B9-33F2616D61D7}"/>
                  </a:ext>
                </a:extLst>
              </p:cNvPr>
              <p:cNvSpPr txBox="1">
                <a:spLocks noRot="1" noChangeAspect="1" noMove="1" noResize="1" noEditPoints="1" noAdjustHandles="1" noChangeArrowheads="1" noChangeShapeType="1" noTextEdit="1"/>
              </p:cNvSpPr>
              <p:nvPr/>
            </p:nvSpPr>
            <p:spPr>
              <a:xfrm>
                <a:off x="6992004" y="3228176"/>
                <a:ext cx="2446968" cy="261995"/>
              </a:xfrm>
              <a:prstGeom prst="rect">
                <a:avLst/>
              </a:prstGeom>
              <a:blipFill>
                <a:blip r:embed="rId8"/>
                <a:stretch>
                  <a:fillRect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475FE0A-5A3A-4E7F-8A74-41470DF81E1E}"/>
                  </a:ext>
                </a:extLst>
              </p:cNvPr>
              <p:cNvSpPr txBox="1"/>
              <p:nvPr/>
            </p:nvSpPr>
            <p:spPr>
              <a:xfrm>
                <a:off x="6992004" y="4319120"/>
                <a:ext cx="2446967" cy="261995"/>
              </a:xfrm>
              <a:prstGeom prst="rect">
                <a:avLst/>
              </a:prstGeom>
              <a:noFill/>
            </p:spPr>
            <p:txBody>
              <a:bodyPr wrap="square" rtlCol="0">
                <a:spAutoFit/>
              </a:bodyPr>
              <a:lstStyle/>
              <a:p>
                <a:r>
                  <a:rPr lang="en-US" altLang="ja-JP" sz="1050" dirty="0"/>
                  <a:t>Wild-Type</a:t>
                </a:r>
                <a:r>
                  <a:rPr lang="ja-JP" altLang="en-US" sz="1050" dirty="0"/>
                  <a:t>と</a:t>
                </a:r>
                <a:r>
                  <a:rPr lang="en-US" altLang="ja-JP" sz="1050" dirty="0"/>
                  <a:t>AF</a:t>
                </a:r>
                <a:r>
                  <a:rPr lang="ja-JP" altLang="en-US" sz="1050" dirty="0"/>
                  <a:t>構造の</a:t>
                </a:r>
                <a:r>
                  <a:rPr lang="en-US" altLang="ja-JP" sz="1050" dirty="0"/>
                  <a:t>RMSD</a:t>
                </a:r>
                <a:r>
                  <a:rPr lang="ja-JP" altLang="en-US" sz="1050" dirty="0"/>
                  <a:t>＝ </a:t>
                </a:r>
                <a:r>
                  <a:rPr lang="en-US" altLang="ja-JP" sz="1050" dirty="0"/>
                  <a:t>0.41</a:t>
                </a:r>
                <a14:m>
                  <m:oMath xmlns:m="http://schemas.openxmlformats.org/officeDocument/2006/math">
                    <m:r>
                      <a:rPr lang="en-US" altLang="ja-JP" sz="1050" i="1">
                        <a:latin typeface="Cambria Math" panose="02040503050406030204" pitchFamily="18" charset="0"/>
                        <a:ea typeface="Cambria Math" panose="02040503050406030204" pitchFamily="18" charset="0"/>
                      </a:rPr>
                      <m:t>Å</m:t>
                    </m:r>
                  </m:oMath>
                </a14:m>
                <a:endParaRPr lang="ja-JP" altLang="en-US" sz="1050" dirty="0"/>
              </a:p>
            </p:txBody>
          </p:sp>
        </mc:Choice>
        <mc:Fallback xmlns="">
          <p:sp>
            <p:nvSpPr>
              <p:cNvPr id="46" name="テキスト ボックス 45">
                <a:extLst>
                  <a:ext uri="{FF2B5EF4-FFF2-40B4-BE49-F238E27FC236}">
                    <a16:creationId xmlns:a16="http://schemas.microsoft.com/office/drawing/2014/main" id="{1475FE0A-5A3A-4E7F-8A74-41470DF81E1E}"/>
                  </a:ext>
                </a:extLst>
              </p:cNvPr>
              <p:cNvSpPr txBox="1">
                <a:spLocks noRot="1" noChangeAspect="1" noMove="1" noResize="1" noEditPoints="1" noAdjustHandles="1" noChangeArrowheads="1" noChangeShapeType="1" noTextEdit="1"/>
              </p:cNvSpPr>
              <p:nvPr/>
            </p:nvSpPr>
            <p:spPr>
              <a:xfrm>
                <a:off x="6992004" y="4319120"/>
                <a:ext cx="2446967" cy="261995"/>
              </a:xfrm>
              <a:prstGeom prst="rect">
                <a:avLst/>
              </a:prstGeom>
              <a:blipFill>
                <a:blip r:embed="rId9"/>
                <a:stretch>
                  <a:fillRect b="-16667"/>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8D30859F-540A-4EE3-A317-F30FF039F423}"/>
              </a:ext>
            </a:extLst>
          </p:cNvPr>
          <p:cNvSpPr txBox="1"/>
          <p:nvPr/>
        </p:nvSpPr>
        <p:spPr>
          <a:xfrm>
            <a:off x="6816631" y="1624226"/>
            <a:ext cx="1871781" cy="338554"/>
          </a:xfrm>
          <a:prstGeom prst="rect">
            <a:avLst/>
          </a:prstGeom>
          <a:noFill/>
        </p:spPr>
        <p:txBody>
          <a:bodyPr wrap="square" rtlCol="0">
            <a:spAutoFit/>
          </a:bodyPr>
          <a:lstStyle/>
          <a:p>
            <a:pPr algn="ctr"/>
            <a:r>
              <a:rPr kumimoji="1" lang="en-US" altLang="ja-JP" sz="1600" b="1" dirty="0"/>
              <a:t>RMSD </a:t>
            </a:r>
            <a:r>
              <a:rPr kumimoji="1" lang="en-US" altLang="ja-JP" sz="1200" b="1" dirty="0"/>
              <a:t>(H</a:t>
            </a:r>
            <a:r>
              <a:rPr kumimoji="1" lang="ja-JP" altLang="en-US" sz="1200" b="1" dirty="0"/>
              <a:t>原子以外</a:t>
            </a:r>
            <a:r>
              <a:rPr kumimoji="1" lang="en-US" altLang="ja-JP" sz="1200" b="1" dirty="0"/>
              <a:t>)</a:t>
            </a:r>
            <a:endParaRPr kumimoji="1" lang="ja-JP" altLang="en-US" sz="1600" b="1" dirty="0"/>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D6AF6364-A111-4198-A622-D00F4599BA1E}"/>
                  </a:ext>
                </a:extLst>
              </p:cNvPr>
              <p:cNvSpPr txBox="1"/>
              <p:nvPr/>
            </p:nvSpPr>
            <p:spPr>
              <a:xfrm>
                <a:off x="6971678" y="3973485"/>
                <a:ext cx="1434903" cy="338554"/>
              </a:xfrm>
              <a:prstGeom prst="rect">
                <a:avLst/>
              </a:prstGeom>
              <a:noFill/>
            </p:spPr>
            <p:txBody>
              <a:bodyPr wrap="square" rtlCol="0">
                <a:spAutoFit/>
              </a:bodyPr>
              <a:lstStyle/>
              <a:p>
                <a:pPr algn="ctr"/>
                <a:r>
                  <a:rPr kumimoji="1" lang="en-US" altLang="ja-JP" sz="1600" b="1" dirty="0"/>
                  <a:t>RMSD </a:t>
                </a:r>
                <a:r>
                  <a:rPr kumimoji="1" lang="en-US" altLang="ja-JP" sz="1200" b="1" dirty="0"/>
                  <a:t>(</a:t>
                </a:r>
                <a14:m>
                  <m:oMath xmlns:m="http://schemas.openxmlformats.org/officeDocument/2006/math">
                    <m:sSub>
                      <m:sSubPr>
                        <m:ctrlPr>
                          <a:rPr lang="en-US" altLang="ja-JP" sz="1200" i="1" smtClean="0">
                            <a:latin typeface="Cambria Math" panose="02040503050406030204" pitchFamily="18" charset="0"/>
                            <a:ea typeface="Cambria Math" panose="02040503050406030204" pitchFamily="18" charset="0"/>
                          </a:rPr>
                        </m:ctrlPr>
                      </m:sSubPr>
                      <m:e>
                        <m:r>
                          <a:rPr lang="en-US" altLang="ja-JP" sz="1200" b="0" i="1" smtClean="0">
                            <a:latin typeface="Cambria Math" panose="02040503050406030204" pitchFamily="18" charset="0"/>
                            <a:ea typeface="Cambria Math" panose="02040503050406030204" pitchFamily="18" charset="0"/>
                          </a:rPr>
                          <m:t>𝐶</m:t>
                        </m:r>
                      </m:e>
                      <m:sub>
                        <m:r>
                          <a:rPr lang="ja-JP" altLang="en-US" sz="1200" i="1" smtClean="0">
                            <a:latin typeface="Cambria Math" panose="02040503050406030204" pitchFamily="18" charset="0"/>
                            <a:ea typeface="Cambria Math" panose="02040503050406030204" pitchFamily="18" charset="0"/>
                          </a:rPr>
                          <m:t>𝛼</m:t>
                        </m:r>
                      </m:sub>
                    </m:sSub>
                  </m:oMath>
                </a14:m>
                <a:r>
                  <a:rPr kumimoji="1" lang="ja-JP" altLang="en-US" sz="1200" b="1" dirty="0"/>
                  <a:t>原子</a:t>
                </a:r>
                <a:r>
                  <a:rPr kumimoji="1" lang="en-US" altLang="ja-JP" sz="1200" b="1" dirty="0"/>
                  <a:t>)</a:t>
                </a:r>
                <a:endParaRPr kumimoji="1" lang="ja-JP" altLang="en-US" sz="1600" b="1" dirty="0"/>
              </a:p>
            </p:txBody>
          </p:sp>
        </mc:Choice>
        <mc:Fallback xmlns="">
          <p:sp>
            <p:nvSpPr>
              <p:cNvPr id="48" name="テキスト ボックス 47">
                <a:extLst>
                  <a:ext uri="{FF2B5EF4-FFF2-40B4-BE49-F238E27FC236}">
                    <a16:creationId xmlns:a16="http://schemas.microsoft.com/office/drawing/2014/main" id="{D6AF6364-A111-4198-A622-D00F4599BA1E}"/>
                  </a:ext>
                </a:extLst>
              </p:cNvPr>
              <p:cNvSpPr txBox="1">
                <a:spLocks noRot="1" noChangeAspect="1" noMove="1" noResize="1" noEditPoints="1" noAdjustHandles="1" noChangeArrowheads="1" noChangeShapeType="1" noTextEdit="1"/>
              </p:cNvSpPr>
              <p:nvPr/>
            </p:nvSpPr>
            <p:spPr>
              <a:xfrm>
                <a:off x="6971678" y="3973485"/>
                <a:ext cx="1434903" cy="338554"/>
              </a:xfrm>
              <a:prstGeom prst="rect">
                <a:avLst/>
              </a:prstGeom>
              <a:blipFill>
                <a:blip r:embed="rId10"/>
                <a:stretch>
                  <a:fillRect l="-1702" t="-5455" b="-23636"/>
                </a:stretch>
              </a:blipFill>
            </p:spPr>
            <p:txBody>
              <a:bodyPr/>
              <a:lstStyle/>
              <a:p>
                <a:r>
                  <a:rPr lang="ja-JP" altLang="en-US">
                    <a:noFill/>
                  </a:rPr>
                  <a:t> </a:t>
                </a:r>
              </a:p>
            </p:txBody>
          </p:sp>
        </mc:Fallback>
      </mc:AlternateContent>
      <p:sp>
        <p:nvSpPr>
          <p:cNvPr id="49" name="吹き出し: 角を丸めた四角形 48">
            <a:extLst>
              <a:ext uri="{FF2B5EF4-FFF2-40B4-BE49-F238E27FC236}">
                <a16:creationId xmlns:a16="http://schemas.microsoft.com/office/drawing/2014/main" id="{BB2B4358-FA53-4557-AE51-8D134902814D}"/>
              </a:ext>
            </a:extLst>
          </p:cNvPr>
          <p:cNvSpPr/>
          <p:nvPr/>
        </p:nvSpPr>
        <p:spPr>
          <a:xfrm>
            <a:off x="9400411" y="2894278"/>
            <a:ext cx="2418204" cy="576064"/>
          </a:xfrm>
          <a:prstGeom prst="wedgeRoundRectCallout">
            <a:avLst>
              <a:gd name="adj1" fmla="val -31266"/>
              <a:gd name="adj2" fmla="val -765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RMSD</a:t>
            </a:r>
            <a:r>
              <a:rPr kumimoji="1" lang="ja-JP" altLang="en-US" sz="1600" dirty="0"/>
              <a:t>が大きいサンプルは、変異数が多い</a:t>
            </a:r>
          </a:p>
        </p:txBody>
      </p:sp>
      <p:sp>
        <p:nvSpPr>
          <p:cNvPr id="50" name="テキスト ボックス 49">
            <a:extLst>
              <a:ext uri="{FF2B5EF4-FFF2-40B4-BE49-F238E27FC236}">
                <a16:creationId xmlns:a16="http://schemas.microsoft.com/office/drawing/2014/main" id="{42434E0E-67F8-4FFD-866B-B85A94FF08ED}"/>
              </a:ext>
            </a:extLst>
          </p:cNvPr>
          <p:cNvSpPr txBox="1"/>
          <p:nvPr/>
        </p:nvSpPr>
        <p:spPr>
          <a:xfrm>
            <a:off x="9541272" y="1347227"/>
            <a:ext cx="1986560" cy="276999"/>
          </a:xfrm>
          <a:prstGeom prst="rect">
            <a:avLst/>
          </a:prstGeom>
          <a:noFill/>
        </p:spPr>
        <p:txBody>
          <a:bodyPr wrap="square" rtlCol="0">
            <a:spAutoFit/>
          </a:bodyPr>
          <a:lstStyle/>
          <a:p>
            <a:pPr algn="ctr"/>
            <a:r>
              <a:rPr kumimoji="1" lang="en-US" altLang="ja-JP" sz="1200" dirty="0"/>
              <a:t>Rosetta</a:t>
            </a:r>
            <a:r>
              <a:rPr kumimoji="1" lang="ja-JP" altLang="en-US" sz="1200" dirty="0"/>
              <a:t>構造と</a:t>
            </a:r>
            <a:r>
              <a:rPr kumimoji="1" lang="en-US" altLang="ja-JP" sz="1200" dirty="0"/>
              <a:t>AF</a:t>
            </a:r>
            <a:r>
              <a:rPr kumimoji="1" lang="ja-JP" altLang="en-US" sz="1200" dirty="0"/>
              <a:t>構造</a:t>
            </a:r>
          </a:p>
        </p:txBody>
      </p:sp>
      <p:cxnSp>
        <p:nvCxnSpPr>
          <p:cNvPr id="51" name="直線コネクタ 50">
            <a:extLst>
              <a:ext uri="{FF2B5EF4-FFF2-40B4-BE49-F238E27FC236}">
                <a16:creationId xmlns:a16="http://schemas.microsoft.com/office/drawing/2014/main" id="{C82BC4B8-F083-4305-AF9A-531EBC57CE74}"/>
              </a:ext>
            </a:extLst>
          </p:cNvPr>
          <p:cNvCxnSpPr>
            <a:cxnSpLocks/>
          </p:cNvCxnSpPr>
          <p:nvPr/>
        </p:nvCxnSpPr>
        <p:spPr>
          <a:xfrm>
            <a:off x="1839046" y="2020529"/>
            <a:ext cx="3662102" cy="0"/>
          </a:xfrm>
          <a:prstGeom prst="line">
            <a:avLst/>
          </a:prstGeom>
          <a:ln w="31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DB88FA13-36A6-4149-8A1E-B3DB08EB5946}"/>
              </a:ext>
            </a:extLst>
          </p:cNvPr>
          <p:cNvCxnSpPr>
            <a:cxnSpLocks/>
          </p:cNvCxnSpPr>
          <p:nvPr/>
        </p:nvCxnSpPr>
        <p:spPr>
          <a:xfrm>
            <a:off x="1831672" y="4864510"/>
            <a:ext cx="3662102" cy="0"/>
          </a:xfrm>
          <a:prstGeom prst="line">
            <a:avLst/>
          </a:prstGeom>
          <a:ln w="31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571780D-3C2E-4349-9610-1CEABAD43D63}"/>
              </a:ext>
            </a:extLst>
          </p:cNvPr>
          <p:cNvCxnSpPr>
            <a:cxnSpLocks/>
          </p:cNvCxnSpPr>
          <p:nvPr/>
        </p:nvCxnSpPr>
        <p:spPr>
          <a:xfrm>
            <a:off x="6971678" y="5451988"/>
            <a:ext cx="3662102" cy="0"/>
          </a:xfrm>
          <a:prstGeom prst="line">
            <a:avLst/>
          </a:prstGeom>
          <a:ln w="31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6461FE7C-8377-417B-8E57-4D1EE4B3BD5F}"/>
              </a:ext>
            </a:extLst>
          </p:cNvPr>
          <p:cNvCxnSpPr>
            <a:cxnSpLocks/>
          </p:cNvCxnSpPr>
          <p:nvPr/>
        </p:nvCxnSpPr>
        <p:spPr>
          <a:xfrm>
            <a:off x="6992004" y="2603091"/>
            <a:ext cx="3662102" cy="0"/>
          </a:xfrm>
          <a:prstGeom prst="line">
            <a:avLst/>
          </a:prstGeom>
          <a:ln w="31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FBF5BEE-16C2-4775-A35D-986F703844C5}"/>
              </a:ext>
            </a:extLst>
          </p:cNvPr>
          <p:cNvSpPr txBox="1"/>
          <p:nvPr/>
        </p:nvSpPr>
        <p:spPr>
          <a:xfrm>
            <a:off x="571984" y="-20412"/>
            <a:ext cx="3387958" cy="338554"/>
          </a:xfrm>
          <a:prstGeom prst="rect">
            <a:avLst/>
          </a:prstGeom>
          <a:noFill/>
        </p:spPr>
        <p:txBody>
          <a:bodyPr wrap="square" rtlCol="0">
            <a:spAutoFit/>
          </a:bodyPr>
          <a:lstStyle/>
          <a:p>
            <a:r>
              <a:rPr lang="en-US" altLang="ja-JP" sz="1600" b="1" dirty="0">
                <a:solidFill>
                  <a:schemeClr val="bg1"/>
                </a:solidFill>
              </a:rPr>
              <a:t>4. </a:t>
            </a:r>
            <a:r>
              <a:rPr kumimoji="1" lang="en-US" altLang="ja-JP" sz="1600" b="1" dirty="0">
                <a:solidFill>
                  <a:schemeClr val="bg1"/>
                </a:solidFill>
              </a:rPr>
              <a:t>AlphaFold2</a:t>
            </a:r>
            <a:r>
              <a:rPr kumimoji="1" lang="ja-JP" altLang="en-US" sz="1600" b="1" dirty="0">
                <a:solidFill>
                  <a:schemeClr val="bg1"/>
                </a:solidFill>
              </a:rPr>
              <a:t>によるサンプル評価</a:t>
            </a:r>
          </a:p>
        </p:txBody>
      </p:sp>
    </p:spTree>
    <p:extLst>
      <p:ext uri="{BB962C8B-B14F-4D97-AF65-F5344CB8AC3E}">
        <p14:creationId xmlns:p14="http://schemas.microsoft.com/office/powerpoint/2010/main" val="428888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サマリ</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p:txBody>
          <a:bodyPr/>
          <a:lstStyle/>
          <a:p>
            <a:r>
              <a:rPr lang="ja-JP" altLang="en-US" sz="2800" dirty="0"/>
              <a:t>今年度はスコア分析を中心に実施した。</a:t>
            </a:r>
            <a:endParaRPr lang="en-US" altLang="ja-JP" sz="2800" dirty="0"/>
          </a:p>
          <a:p>
            <a:pPr lvl="1"/>
            <a:r>
              <a:rPr lang="ja-JP" altLang="en-US" sz="2400" dirty="0"/>
              <a:t>変異体探索はほぼ実施していない</a:t>
            </a:r>
            <a:endParaRPr lang="en-US" altLang="ja-JP" sz="2400" dirty="0"/>
          </a:p>
          <a:p>
            <a:r>
              <a:rPr lang="ja-JP" altLang="en-US" sz="2800" dirty="0"/>
              <a:t>プロジェクト全体としても、目標・方針を再設定する予定。</a:t>
            </a:r>
            <a:endParaRPr lang="en-US" altLang="ja-JP" sz="2800" dirty="0"/>
          </a:p>
          <a:p>
            <a:r>
              <a:rPr lang="ja-JP" altLang="en-US" sz="2800" dirty="0"/>
              <a:t>一方、</a:t>
            </a:r>
            <a:r>
              <a:rPr lang="en-US" altLang="ja-JP" sz="2800" dirty="0"/>
              <a:t>FY22</a:t>
            </a:r>
            <a:r>
              <a:rPr lang="ja-JP" altLang="en-US" sz="2800" dirty="0"/>
              <a:t>のスケジュールについてはまだ受け取っていない。</a:t>
            </a:r>
            <a:endParaRPr lang="en-US" altLang="ja-JP" sz="2800" dirty="0"/>
          </a:p>
          <a:p>
            <a:pPr lvl="1"/>
            <a:r>
              <a:rPr lang="ja-JP" altLang="en-US" sz="2400" dirty="0"/>
              <a:t>後に、別途報告する予定</a:t>
            </a:r>
            <a:endParaRPr lang="en-US" altLang="ja-JP" sz="24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E1D4B3E0-821D-4A7C-825C-8117C2A25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1585" y="1813902"/>
            <a:ext cx="2880000" cy="2880000"/>
          </a:xfrm>
          <a:prstGeom prst="rect">
            <a:avLst/>
          </a:prstGeom>
        </p:spPr>
      </p:pic>
      <p:pic>
        <p:nvPicPr>
          <p:cNvPr id="11" name="図 10">
            <a:extLst>
              <a:ext uri="{FF2B5EF4-FFF2-40B4-BE49-F238E27FC236}">
                <a16:creationId xmlns:a16="http://schemas.microsoft.com/office/drawing/2014/main" id="{71DE559A-BAED-4EBE-B6E8-F2A9A07C9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93" y="1813902"/>
            <a:ext cx="2880000" cy="2880000"/>
          </a:xfrm>
          <a:prstGeom prst="rect">
            <a:avLst/>
          </a:prstGeom>
        </p:spPr>
      </p:pic>
      <p:pic>
        <p:nvPicPr>
          <p:cNvPr id="8" name="図 7">
            <a:extLst>
              <a:ext uri="{FF2B5EF4-FFF2-40B4-BE49-F238E27FC236}">
                <a16:creationId xmlns:a16="http://schemas.microsoft.com/office/drawing/2014/main" id="{710DEBE5-F9B3-4506-968E-7152757A51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9418" y="1813902"/>
            <a:ext cx="2880000" cy="2880000"/>
          </a:xfrm>
          <a:prstGeom prst="rect">
            <a:avLst/>
          </a:prstGeom>
        </p:spPr>
      </p:pic>
      <p:pic>
        <p:nvPicPr>
          <p:cNvPr id="5" name="図 4">
            <a:extLst>
              <a:ext uri="{FF2B5EF4-FFF2-40B4-BE49-F238E27FC236}">
                <a16:creationId xmlns:a16="http://schemas.microsoft.com/office/drawing/2014/main" id="{9C3CCE35-8BF9-4D46-9857-9754447316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3243" y="1813902"/>
            <a:ext cx="2880000" cy="288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37" name="テキスト プレースホルダー 36">
            <a:extLst>
              <a:ext uri="{FF2B5EF4-FFF2-40B4-BE49-F238E27FC236}">
                <a16:creationId xmlns:a16="http://schemas.microsoft.com/office/drawing/2014/main" id="{9A194748-8FAB-47A1-B5F5-E18FCD9EEF9E}"/>
              </a:ext>
            </a:extLst>
          </p:cNvPr>
          <p:cNvSpPr>
            <a:spLocks noGrp="1"/>
          </p:cNvSpPr>
          <p:nvPr>
            <p:ph type="body" sz="quarter" idx="11"/>
          </p:nvPr>
        </p:nvSpPr>
        <p:spPr>
          <a:xfrm>
            <a:off x="517055" y="891637"/>
            <a:ext cx="11341887" cy="345946"/>
          </a:xfrm>
        </p:spPr>
        <p:txBody>
          <a:bodyPr/>
          <a:lstStyle/>
          <a:p>
            <a:pPr algn="ctr"/>
            <a:r>
              <a:rPr lang="en-US" altLang="ja-JP" dirty="0"/>
              <a:t>Rosetta</a:t>
            </a:r>
            <a:r>
              <a:rPr lang="ja-JP" altLang="en-US" dirty="0"/>
              <a:t>のスコアと関係が薄いが、</a:t>
            </a:r>
            <a:r>
              <a:rPr lang="en-US" altLang="ja-JP" dirty="0" err="1"/>
              <a:t>AutoDock</a:t>
            </a:r>
            <a:r>
              <a:rPr lang="en-US" altLang="ja-JP" dirty="0"/>
              <a:t> Vina</a:t>
            </a:r>
            <a:r>
              <a:rPr lang="ja-JP" altLang="en-US" dirty="0"/>
              <a:t>のスコアと関係が少し見られる</a:t>
            </a:r>
            <a:endParaRPr kumimoji="1" lang="ja-JP" altLang="en-US" dirty="0"/>
          </a:p>
        </p:txBody>
      </p:sp>
      <p:sp>
        <p:nvSpPr>
          <p:cNvPr id="17" name="テキスト ボックス 16">
            <a:extLst>
              <a:ext uri="{FF2B5EF4-FFF2-40B4-BE49-F238E27FC236}">
                <a16:creationId xmlns:a16="http://schemas.microsoft.com/office/drawing/2014/main" id="{6FD550BA-FD71-4360-BAC5-060F47F86B5D}"/>
              </a:ext>
            </a:extLst>
          </p:cNvPr>
          <p:cNvSpPr txBox="1"/>
          <p:nvPr/>
        </p:nvSpPr>
        <p:spPr>
          <a:xfrm>
            <a:off x="903565" y="1521354"/>
            <a:ext cx="1784555" cy="338554"/>
          </a:xfrm>
          <a:prstGeom prst="rect">
            <a:avLst/>
          </a:prstGeom>
          <a:noFill/>
        </p:spPr>
        <p:txBody>
          <a:bodyPr wrap="square" rtlCol="0">
            <a:spAutoFit/>
          </a:bodyPr>
          <a:lstStyle/>
          <a:p>
            <a:pPr algn="ctr"/>
            <a:r>
              <a:rPr kumimoji="1" lang="en-US" altLang="ja-JP" sz="1600" b="1" dirty="0"/>
              <a:t>ΔΔG vs </a:t>
            </a:r>
            <a:r>
              <a:rPr kumimoji="1" lang="en-US" altLang="ja-JP" sz="1600" b="1" dirty="0" err="1"/>
              <a:t>pLDDT</a:t>
            </a:r>
            <a:endParaRPr kumimoji="1" lang="ja-JP" altLang="en-US" sz="1600" b="1" dirty="0"/>
          </a:p>
        </p:txBody>
      </p:sp>
      <p:sp>
        <p:nvSpPr>
          <p:cNvPr id="27" name="テキスト ボックス 26">
            <a:extLst>
              <a:ext uri="{FF2B5EF4-FFF2-40B4-BE49-F238E27FC236}">
                <a16:creationId xmlns:a16="http://schemas.microsoft.com/office/drawing/2014/main" id="{80AC4484-FABB-4BF9-8D8F-38E45598DCD5}"/>
              </a:ext>
            </a:extLst>
          </p:cNvPr>
          <p:cNvSpPr txBox="1"/>
          <p:nvPr/>
        </p:nvSpPr>
        <p:spPr>
          <a:xfrm>
            <a:off x="6680132" y="1520218"/>
            <a:ext cx="2153264" cy="338554"/>
          </a:xfrm>
          <a:prstGeom prst="rect">
            <a:avLst/>
          </a:prstGeom>
          <a:noFill/>
        </p:spPr>
        <p:txBody>
          <a:bodyPr wrap="square" rtlCol="0">
            <a:spAutoFit/>
          </a:bodyPr>
          <a:lstStyle/>
          <a:p>
            <a:pPr algn="ctr"/>
            <a:r>
              <a:rPr kumimoji="1" lang="en-US" altLang="ja-JP" sz="1600" b="1" dirty="0"/>
              <a:t>Affinity vs </a:t>
            </a:r>
            <a:r>
              <a:rPr kumimoji="1" lang="en-US" altLang="ja-JP" sz="1600" b="1" dirty="0" err="1"/>
              <a:t>pLDDT</a:t>
            </a:r>
            <a:endParaRPr kumimoji="1" lang="ja-JP" altLang="en-US" sz="1600" b="1" dirty="0"/>
          </a:p>
        </p:txBody>
      </p:sp>
      <p:sp>
        <p:nvSpPr>
          <p:cNvPr id="40" name="タイトル 1">
            <a:extLst>
              <a:ext uri="{FF2B5EF4-FFF2-40B4-BE49-F238E27FC236}">
                <a16:creationId xmlns:a16="http://schemas.microsoft.com/office/drawing/2014/main" id="{6B3B0C00-09EC-4E53-A576-C2622C4CD91F}"/>
              </a:ext>
            </a:extLst>
          </p:cNvPr>
          <p:cNvSpPr>
            <a:spLocks noGrp="1"/>
          </p:cNvSpPr>
          <p:nvPr>
            <p:ph type="title"/>
          </p:nvPr>
        </p:nvSpPr>
        <p:spPr>
          <a:xfrm>
            <a:off x="517055" y="241034"/>
            <a:ext cx="11400125" cy="518094"/>
          </a:xfrm>
        </p:spPr>
        <p:txBody>
          <a:bodyPr/>
          <a:lstStyle/>
          <a:p>
            <a:r>
              <a:rPr lang="ja-JP" altLang="en-US" dirty="0"/>
              <a:t>代表的なスコア同士の関係</a:t>
            </a:r>
            <a:endParaRPr lang="en-US" dirty="0"/>
          </a:p>
        </p:txBody>
      </p:sp>
      <p:sp>
        <p:nvSpPr>
          <p:cNvPr id="30" name="テキスト ボックス 29">
            <a:extLst>
              <a:ext uri="{FF2B5EF4-FFF2-40B4-BE49-F238E27FC236}">
                <a16:creationId xmlns:a16="http://schemas.microsoft.com/office/drawing/2014/main" id="{66CB7763-8633-45B9-B71F-0536F756E81C}"/>
              </a:ext>
            </a:extLst>
          </p:cNvPr>
          <p:cNvSpPr txBox="1"/>
          <p:nvPr/>
        </p:nvSpPr>
        <p:spPr>
          <a:xfrm>
            <a:off x="3726911" y="1520218"/>
            <a:ext cx="1738568" cy="338554"/>
          </a:xfrm>
          <a:prstGeom prst="rect">
            <a:avLst/>
          </a:prstGeom>
          <a:noFill/>
        </p:spPr>
        <p:txBody>
          <a:bodyPr wrap="square" rtlCol="0">
            <a:spAutoFit/>
          </a:bodyPr>
          <a:lstStyle/>
          <a:p>
            <a:pPr algn="ctr"/>
            <a:r>
              <a:rPr kumimoji="1" lang="en-US" altLang="ja-JP" sz="1600" b="1" dirty="0"/>
              <a:t>ΔΔG vs RMSD</a:t>
            </a:r>
            <a:endParaRPr kumimoji="1" lang="ja-JP" altLang="en-US" sz="1600" b="1" dirty="0"/>
          </a:p>
        </p:txBody>
      </p:sp>
      <p:sp>
        <p:nvSpPr>
          <p:cNvPr id="34" name="テキスト ボックス 33">
            <a:extLst>
              <a:ext uri="{FF2B5EF4-FFF2-40B4-BE49-F238E27FC236}">
                <a16:creationId xmlns:a16="http://schemas.microsoft.com/office/drawing/2014/main" id="{3C4BCB94-D5BD-435B-8A19-13E2C3C764C5}"/>
              </a:ext>
            </a:extLst>
          </p:cNvPr>
          <p:cNvSpPr txBox="1"/>
          <p:nvPr/>
        </p:nvSpPr>
        <p:spPr>
          <a:xfrm>
            <a:off x="9618461" y="1520218"/>
            <a:ext cx="2045002" cy="338554"/>
          </a:xfrm>
          <a:prstGeom prst="rect">
            <a:avLst/>
          </a:prstGeom>
          <a:noFill/>
        </p:spPr>
        <p:txBody>
          <a:bodyPr wrap="square" rtlCol="0">
            <a:spAutoFit/>
          </a:bodyPr>
          <a:lstStyle/>
          <a:p>
            <a:pPr algn="ctr"/>
            <a:r>
              <a:rPr kumimoji="1" lang="en-US" altLang="ja-JP" sz="1600" b="1" dirty="0"/>
              <a:t>Affinity vs RMSD</a:t>
            </a:r>
            <a:endParaRPr kumimoji="1" lang="ja-JP" altLang="en-US" sz="1600" b="1" dirty="0"/>
          </a:p>
        </p:txBody>
      </p:sp>
      <p:sp>
        <p:nvSpPr>
          <p:cNvPr id="47" name="テキスト ボックス 46">
            <a:extLst>
              <a:ext uri="{FF2B5EF4-FFF2-40B4-BE49-F238E27FC236}">
                <a16:creationId xmlns:a16="http://schemas.microsoft.com/office/drawing/2014/main" id="{3BEC9427-829A-4752-A0A9-C4EB5D3F9233}"/>
              </a:ext>
            </a:extLst>
          </p:cNvPr>
          <p:cNvSpPr txBox="1"/>
          <p:nvPr/>
        </p:nvSpPr>
        <p:spPr>
          <a:xfrm>
            <a:off x="666426" y="4658905"/>
            <a:ext cx="5198319" cy="338554"/>
          </a:xfrm>
          <a:prstGeom prst="rect">
            <a:avLst/>
          </a:prstGeom>
          <a:noFill/>
        </p:spPr>
        <p:txBody>
          <a:bodyPr wrap="square" rtlCol="0">
            <a:spAutoFit/>
          </a:bodyPr>
          <a:lstStyle/>
          <a:p>
            <a:pPr algn="ctr"/>
            <a:r>
              <a:rPr kumimoji="1" lang="en-US" altLang="ja-JP" sz="1600" dirty="0"/>
              <a:t>ΔΔG</a:t>
            </a:r>
            <a:r>
              <a:rPr kumimoji="1" lang="ja-JP" altLang="en-US" sz="1600" dirty="0"/>
              <a:t>が小さくても、</a:t>
            </a:r>
            <a:r>
              <a:rPr kumimoji="1" lang="en-US" altLang="ja-JP" sz="1600" dirty="0" err="1"/>
              <a:t>pLDDT</a:t>
            </a:r>
            <a:r>
              <a:rPr kumimoji="1" lang="ja-JP" altLang="en-US" sz="1600" dirty="0"/>
              <a:t>低い・</a:t>
            </a:r>
            <a:r>
              <a:rPr kumimoji="1" lang="en-US" altLang="ja-JP" sz="1600" dirty="0"/>
              <a:t>RMSD</a:t>
            </a:r>
            <a:r>
              <a:rPr kumimoji="1" lang="ja-JP" altLang="en-US" sz="1600" dirty="0"/>
              <a:t>大きなサンプルもある</a:t>
            </a:r>
          </a:p>
        </p:txBody>
      </p:sp>
      <p:sp>
        <p:nvSpPr>
          <p:cNvPr id="48" name="テキスト ボックス 47">
            <a:extLst>
              <a:ext uri="{FF2B5EF4-FFF2-40B4-BE49-F238E27FC236}">
                <a16:creationId xmlns:a16="http://schemas.microsoft.com/office/drawing/2014/main" id="{5479507B-31B3-415D-A87D-277BEA540228}"/>
              </a:ext>
            </a:extLst>
          </p:cNvPr>
          <p:cNvSpPr txBox="1"/>
          <p:nvPr/>
        </p:nvSpPr>
        <p:spPr>
          <a:xfrm>
            <a:off x="517055" y="5196481"/>
            <a:ext cx="5452282" cy="584775"/>
          </a:xfrm>
          <a:prstGeom prst="rect">
            <a:avLst/>
          </a:prstGeom>
          <a:noFill/>
        </p:spPr>
        <p:txBody>
          <a:bodyPr wrap="square" rtlCol="0">
            <a:spAutoFit/>
          </a:bodyPr>
          <a:lstStyle/>
          <a:p>
            <a:pPr algn="ctr"/>
            <a:r>
              <a:rPr kumimoji="1" lang="en-US" altLang="ja-JP" sz="1600" dirty="0">
                <a:solidFill>
                  <a:schemeClr val="accent1"/>
                </a:solidFill>
              </a:rPr>
              <a:t>Rosetta</a:t>
            </a:r>
            <a:r>
              <a:rPr kumimoji="1" lang="ja-JP" altLang="en-US" sz="1600" dirty="0">
                <a:solidFill>
                  <a:schemeClr val="accent1"/>
                </a:solidFill>
              </a:rPr>
              <a:t>エネルギーが小さくても、</a:t>
            </a:r>
            <a:r>
              <a:rPr kumimoji="1" lang="en-US" altLang="ja-JP" sz="1600" dirty="0" err="1">
                <a:solidFill>
                  <a:schemeClr val="accent1"/>
                </a:solidFill>
              </a:rPr>
              <a:t>AlphaFold</a:t>
            </a:r>
            <a:r>
              <a:rPr kumimoji="1" lang="ja-JP" altLang="en-US" sz="1600" dirty="0">
                <a:solidFill>
                  <a:schemeClr val="accent1"/>
                </a:solidFill>
              </a:rPr>
              <a:t>の信頼度スコアが低く、</a:t>
            </a:r>
            <a:r>
              <a:rPr kumimoji="1" lang="en-US" altLang="ja-JP" sz="1600" dirty="0">
                <a:solidFill>
                  <a:schemeClr val="accent1"/>
                </a:solidFill>
              </a:rPr>
              <a:t>Rosetta</a:t>
            </a:r>
            <a:r>
              <a:rPr kumimoji="1" lang="ja-JP" altLang="en-US" sz="1600" dirty="0">
                <a:solidFill>
                  <a:schemeClr val="accent1"/>
                </a:solidFill>
              </a:rPr>
              <a:t>と</a:t>
            </a:r>
            <a:r>
              <a:rPr kumimoji="1" lang="en-US" altLang="ja-JP" sz="1600" dirty="0" err="1">
                <a:solidFill>
                  <a:schemeClr val="accent1"/>
                </a:solidFill>
              </a:rPr>
              <a:t>AlphaFold</a:t>
            </a:r>
            <a:r>
              <a:rPr kumimoji="1" lang="ja-JP" altLang="en-US" sz="1600" dirty="0">
                <a:solidFill>
                  <a:schemeClr val="accent1"/>
                </a:solidFill>
              </a:rPr>
              <a:t>の予測構造が大きく異なるケースがある</a:t>
            </a:r>
          </a:p>
        </p:txBody>
      </p:sp>
      <p:sp>
        <p:nvSpPr>
          <p:cNvPr id="35" name="テキスト ボックス 34">
            <a:extLst>
              <a:ext uri="{FF2B5EF4-FFF2-40B4-BE49-F238E27FC236}">
                <a16:creationId xmlns:a16="http://schemas.microsoft.com/office/drawing/2014/main" id="{8B9DA48E-ABDB-4216-8992-DCDCBB9011B2}"/>
              </a:ext>
            </a:extLst>
          </p:cNvPr>
          <p:cNvSpPr txBox="1"/>
          <p:nvPr/>
        </p:nvSpPr>
        <p:spPr>
          <a:xfrm>
            <a:off x="6593130" y="4658905"/>
            <a:ext cx="5112534" cy="338554"/>
          </a:xfrm>
          <a:prstGeom prst="rect">
            <a:avLst/>
          </a:prstGeom>
          <a:noFill/>
        </p:spPr>
        <p:txBody>
          <a:bodyPr wrap="square" rtlCol="0">
            <a:spAutoFit/>
          </a:bodyPr>
          <a:lstStyle/>
          <a:p>
            <a:pPr algn="ctr"/>
            <a:r>
              <a:rPr kumimoji="1" lang="ja-JP" altLang="en-US" sz="1600" dirty="0"/>
              <a:t>結合能高サンプルは、</a:t>
            </a:r>
            <a:r>
              <a:rPr kumimoji="1" lang="en-US" altLang="ja-JP" sz="1600" dirty="0" err="1"/>
              <a:t>pLDDT</a:t>
            </a:r>
            <a:r>
              <a:rPr kumimoji="1" lang="ja-JP" altLang="en-US" sz="1600" dirty="0"/>
              <a:t>高い・</a:t>
            </a:r>
            <a:r>
              <a:rPr kumimoji="1" lang="en-US" altLang="ja-JP" sz="1600" dirty="0"/>
              <a:t>Affinity</a:t>
            </a:r>
            <a:r>
              <a:rPr kumimoji="1" lang="ja-JP" altLang="en-US" sz="1600" dirty="0"/>
              <a:t>低い傾向がある</a:t>
            </a:r>
          </a:p>
        </p:txBody>
      </p:sp>
      <p:sp>
        <p:nvSpPr>
          <p:cNvPr id="39" name="テキスト ボックス 38">
            <a:extLst>
              <a:ext uri="{FF2B5EF4-FFF2-40B4-BE49-F238E27FC236}">
                <a16:creationId xmlns:a16="http://schemas.microsoft.com/office/drawing/2014/main" id="{8F692379-B6B4-4955-9B83-F0870DDF44B3}"/>
              </a:ext>
            </a:extLst>
          </p:cNvPr>
          <p:cNvSpPr txBox="1"/>
          <p:nvPr/>
        </p:nvSpPr>
        <p:spPr>
          <a:xfrm>
            <a:off x="6464898" y="5196481"/>
            <a:ext cx="5452282" cy="584775"/>
          </a:xfrm>
          <a:prstGeom prst="rect">
            <a:avLst/>
          </a:prstGeom>
          <a:noFill/>
        </p:spPr>
        <p:txBody>
          <a:bodyPr wrap="square" rtlCol="0">
            <a:spAutoFit/>
          </a:bodyPr>
          <a:lstStyle/>
          <a:p>
            <a:pPr algn="ctr"/>
            <a:r>
              <a:rPr kumimoji="1" lang="en-US" altLang="ja-JP" sz="1600" dirty="0" err="1">
                <a:solidFill>
                  <a:schemeClr val="accent4"/>
                </a:solidFill>
              </a:rPr>
              <a:t>AutoDock</a:t>
            </a:r>
            <a:r>
              <a:rPr kumimoji="1" lang="en-US" altLang="ja-JP" sz="1600" dirty="0">
                <a:solidFill>
                  <a:schemeClr val="accent4"/>
                </a:solidFill>
              </a:rPr>
              <a:t> Vina</a:t>
            </a:r>
            <a:r>
              <a:rPr kumimoji="1" lang="ja-JP" altLang="en-US" sz="1600" dirty="0">
                <a:solidFill>
                  <a:schemeClr val="accent4"/>
                </a:solidFill>
              </a:rPr>
              <a:t>と</a:t>
            </a:r>
            <a:r>
              <a:rPr kumimoji="1" lang="en-US" altLang="ja-JP" sz="1600" dirty="0" err="1">
                <a:solidFill>
                  <a:schemeClr val="accent4"/>
                </a:solidFill>
              </a:rPr>
              <a:t>AlphaFold</a:t>
            </a:r>
            <a:r>
              <a:rPr kumimoji="1" lang="ja-JP" altLang="en-US" sz="1600" dirty="0">
                <a:solidFill>
                  <a:schemeClr val="accent4"/>
                </a:solidFill>
              </a:rPr>
              <a:t>の両方によって、</a:t>
            </a:r>
            <a:endParaRPr kumimoji="1" lang="en-US" altLang="ja-JP" sz="1600" dirty="0">
              <a:solidFill>
                <a:schemeClr val="accent4"/>
              </a:solidFill>
            </a:endParaRPr>
          </a:p>
          <a:p>
            <a:pPr algn="ctr"/>
            <a:r>
              <a:rPr kumimoji="1" lang="ja-JP" altLang="en-US" sz="1600" dirty="0">
                <a:solidFill>
                  <a:schemeClr val="accent4"/>
                </a:solidFill>
              </a:rPr>
              <a:t>結合能を見据えたスクリーニングができる可能性がある？</a:t>
            </a:r>
          </a:p>
        </p:txBody>
      </p:sp>
      <p:sp>
        <p:nvSpPr>
          <p:cNvPr id="16" name="四角形: 角を丸くする 15">
            <a:extLst>
              <a:ext uri="{FF2B5EF4-FFF2-40B4-BE49-F238E27FC236}">
                <a16:creationId xmlns:a16="http://schemas.microsoft.com/office/drawing/2014/main" id="{E65E2DA6-1389-4F05-9715-F87A81118270}"/>
              </a:ext>
            </a:extLst>
          </p:cNvPr>
          <p:cNvSpPr/>
          <p:nvPr/>
        </p:nvSpPr>
        <p:spPr>
          <a:xfrm>
            <a:off x="666426" y="2814797"/>
            <a:ext cx="1162374" cy="474093"/>
          </a:xfrm>
          <a:prstGeom prst="round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四角形: 角を丸くする 41">
            <a:extLst>
              <a:ext uri="{FF2B5EF4-FFF2-40B4-BE49-F238E27FC236}">
                <a16:creationId xmlns:a16="http://schemas.microsoft.com/office/drawing/2014/main" id="{A99A4882-115B-41B6-8EFB-2458B57A7A45}"/>
              </a:ext>
            </a:extLst>
          </p:cNvPr>
          <p:cNvSpPr/>
          <p:nvPr/>
        </p:nvSpPr>
        <p:spPr>
          <a:xfrm>
            <a:off x="3554361" y="2057794"/>
            <a:ext cx="1162374" cy="611664"/>
          </a:xfrm>
          <a:prstGeom prst="round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四角形: 角を丸くする 43">
            <a:extLst>
              <a:ext uri="{FF2B5EF4-FFF2-40B4-BE49-F238E27FC236}">
                <a16:creationId xmlns:a16="http://schemas.microsoft.com/office/drawing/2014/main" id="{6CFE2092-F494-4217-9C48-915C607EA82B}"/>
              </a:ext>
            </a:extLst>
          </p:cNvPr>
          <p:cNvSpPr/>
          <p:nvPr/>
        </p:nvSpPr>
        <p:spPr>
          <a:xfrm>
            <a:off x="6737554" y="2126913"/>
            <a:ext cx="1270819" cy="687884"/>
          </a:xfrm>
          <a:prstGeom prst="round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75A2D38C-7BB0-45F2-B83E-F2863BC37E61}"/>
              </a:ext>
            </a:extLst>
          </p:cNvPr>
          <p:cNvSpPr txBox="1"/>
          <p:nvPr/>
        </p:nvSpPr>
        <p:spPr>
          <a:xfrm>
            <a:off x="6593130" y="4943342"/>
            <a:ext cx="5112534" cy="276999"/>
          </a:xfrm>
          <a:prstGeom prst="rect">
            <a:avLst/>
          </a:prstGeom>
          <a:noFill/>
        </p:spPr>
        <p:txBody>
          <a:bodyPr wrap="square" rtlCol="0">
            <a:spAutoFit/>
          </a:bodyPr>
          <a:lstStyle/>
          <a:p>
            <a:pPr algn="ctr"/>
            <a:r>
              <a:rPr kumimoji="1" lang="ja-JP" altLang="en-US" sz="1200" dirty="0"/>
              <a:t>ただし、結合能が無いサンプルも混在している</a:t>
            </a:r>
          </a:p>
        </p:txBody>
      </p:sp>
      <p:sp>
        <p:nvSpPr>
          <p:cNvPr id="22" name="テキスト ボックス 21">
            <a:extLst>
              <a:ext uri="{FF2B5EF4-FFF2-40B4-BE49-F238E27FC236}">
                <a16:creationId xmlns:a16="http://schemas.microsoft.com/office/drawing/2014/main" id="{E8C29D07-68FB-49F4-B800-25A79498BD89}"/>
              </a:ext>
            </a:extLst>
          </p:cNvPr>
          <p:cNvSpPr txBox="1"/>
          <p:nvPr/>
        </p:nvSpPr>
        <p:spPr>
          <a:xfrm>
            <a:off x="2111242" y="3815375"/>
            <a:ext cx="745372" cy="461665"/>
          </a:xfrm>
          <a:prstGeom prst="rect">
            <a:avLst/>
          </a:prstGeom>
          <a:solidFill>
            <a:schemeClr val="bg1"/>
          </a:solidFill>
        </p:spPr>
        <p:txBody>
          <a:bodyPr wrap="square" rtlCol="0">
            <a:spAutoFit/>
          </a:bodyPr>
          <a:lstStyle/>
          <a:p>
            <a:r>
              <a:rPr kumimoji="1" lang="ja-JP" altLang="en-US" sz="800" dirty="0"/>
              <a:t>結合能 無</a:t>
            </a:r>
            <a:endParaRPr kumimoji="1" lang="en-US" altLang="ja-JP" sz="800" dirty="0"/>
          </a:p>
          <a:p>
            <a:r>
              <a:rPr kumimoji="1" lang="ja-JP" altLang="en-US" sz="800" dirty="0"/>
              <a:t>結合能 弱</a:t>
            </a:r>
          </a:p>
          <a:p>
            <a:r>
              <a:rPr kumimoji="1" lang="ja-JP" altLang="en-US" sz="800" dirty="0"/>
              <a:t>結合能 強</a:t>
            </a:r>
          </a:p>
        </p:txBody>
      </p:sp>
      <p:sp>
        <p:nvSpPr>
          <p:cNvPr id="24" name="テキスト ボックス 23">
            <a:extLst>
              <a:ext uri="{FF2B5EF4-FFF2-40B4-BE49-F238E27FC236}">
                <a16:creationId xmlns:a16="http://schemas.microsoft.com/office/drawing/2014/main" id="{BB7C26B5-7325-4B39-AE9F-658FE3BD3576}"/>
              </a:ext>
            </a:extLst>
          </p:cNvPr>
          <p:cNvSpPr txBox="1"/>
          <p:nvPr/>
        </p:nvSpPr>
        <p:spPr>
          <a:xfrm>
            <a:off x="5030881" y="3815374"/>
            <a:ext cx="745372" cy="461665"/>
          </a:xfrm>
          <a:prstGeom prst="rect">
            <a:avLst/>
          </a:prstGeom>
          <a:solidFill>
            <a:schemeClr val="bg1"/>
          </a:solidFill>
        </p:spPr>
        <p:txBody>
          <a:bodyPr wrap="square" rtlCol="0">
            <a:spAutoFit/>
          </a:bodyPr>
          <a:lstStyle/>
          <a:p>
            <a:r>
              <a:rPr kumimoji="1" lang="ja-JP" altLang="en-US" sz="800" dirty="0"/>
              <a:t>結合能 無</a:t>
            </a:r>
            <a:endParaRPr kumimoji="1" lang="en-US" altLang="ja-JP" sz="800" dirty="0"/>
          </a:p>
          <a:p>
            <a:r>
              <a:rPr kumimoji="1" lang="ja-JP" altLang="en-US" sz="800" dirty="0"/>
              <a:t>結合能 弱</a:t>
            </a:r>
          </a:p>
          <a:p>
            <a:r>
              <a:rPr kumimoji="1" lang="ja-JP" altLang="en-US" sz="800" dirty="0"/>
              <a:t>結合能 強</a:t>
            </a:r>
          </a:p>
        </p:txBody>
      </p:sp>
      <p:sp>
        <p:nvSpPr>
          <p:cNvPr id="25" name="テキスト ボックス 24">
            <a:extLst>
              <a:ext uri="{FF2B5EF4-FFF2-40B4-BE49-F238E27FC236}">
                <a16:creationId xmlns:a16="http://schemas.microsoft.com/office/drawing/2014/main" id="{478934EF-A211-46A1-80D6-2CCBAAB20CEC}"/>
              </a:ext>
            </a:extLst>
          </p:cNvPr>
          <p:cNvSpPr txBox="1"/>
          <p:nvPr/>
        </p:nvSpPr>
        <p:spPr>
          <a:xfrm>
            <a:off x="8181663" y="3815373"/>
            <a:ext cx="745372" cy="461665"/>
          </a:xfrm>
          <a:prstGeom prst="rect">
            <a:avLst/>
          </a:prstGeom>
          <a:solidFill>
            <a:schemeClr val="bg1"/>
          </a:solidFill>
        </p:spPr>
        <p:txBody>
          <a:bodyPr wrap="square" rtlCol="0">
            <a:spAutoFit/>
          </a:bodyPr>
          <a:lstStyle/>
          <a:p>
            <a:r>
              <a:rPr kumimoji="1" lang="ja-JP" altLang="en-US" sz="800" dirty="0"/>
              <a:t>結合能 無</a:t>
            </a:r>
            <a:endParaRPr kumimoji="1" lang="en-US" altLang="ja-JP" sz="800" dirty="0"/>
          </a:p>
          <a:p>
            <a:r>
              <a:rPr kumimoji="1" lang="ja-JP" altLang="en-US" sz="800" dirty="0"/>
              <a:t>結合能 弱</a:t>
            </a:r>
          </a:p>
          <a:p>
            <a:r>
              <a:rPr kumimoji="1" lang="ja-JP" altLang="en-US" sz="800" dirty="0"/>
              <a:t>結合能 強</a:t>
            </a:r>
          </a:p>
        </p:txBody>
      </p:sp>
      <p:sp>
        <p:nvSpPr>
          <p:cNvPr id="26" name="テキスト ボックス 25">
            <a:extLst>
              <a:ext uri="{FF2B5EF4-FFF2-40B4-BE49-F238E27FC236}">
                <a16:creationId xmlns:a16="http://schemas.microsoft.com/office/drawing/2014/main" id="{07CC90CD-47C9-4E56-A936-97DC81FBC1EB}"/>
              </a:ext>
            </a:extLst>
          </p:cNvPr>
          <p:cNvSpPr txBox="1"/>
          <p:nvPr/>
        </p:nvSpPr>
        <p:spPr>
          <a:xfrm>
            <a:off x="11072324" y="3815373"/>
            <a:ext cx="745372" cy="461665"/>
          </a:xfrm>
          <a:prstGeom prst="rect">
            <a:avLst/>
          </a:prstGeom>
          <a:solidFill>
            <a:schemeClr val="bg1"/>
          </a:solidFill>
        </p:spPr>
        <p:txBody>
          <a:bodyPr wrap="square" rtlCol="0">
            <a:spAutoFit/>
          </a:bodyPr>
          <a:lstStyle/>
          <a:p>
            <a:r>
              <a:rPr kumimoji="1" lang="ja-JP" altLang="en-US" sz="800" dirty="0"/>
              <a:t>結合能 無</a:t>
            </a:r>
            <a:endParaRPr kumimoji="1" lang="en-US" altLang="ja-JP" sz="800" dirty="0"/>
          </a:p>
          <a:p>
            <a:r>
              <a:rPr kumimoji="1" lang="ja-JP" altLang="en-US" sz="800" dirty="0"/>
              <a:t>結合能 弱</a:t>
            </a:r>
          </a:p>
          <a:p>
            <a:r>
              <a:rPr kumimoji="1" lang="ja-JP" altLang="en-US" sz="800" dirty="0"/>
              <a:t>結合能 強</a:t>
            </a:r>
          </a:p>
        </p:txBody>
      </p:sp>
      <p:sp>
        <p:nvSpPr>
          <p:cNvPr id="28" name="テキスト ボックス 27">
            <a:extLst>
              <a:ext uri="{FF2B5EF4-FFF2-40B4-BE49-F238E27FC236}">
                <a16:creationId xmlns:a16="http://schemas.microsoft.com/office/drawing/2014/main" id="{8A4B89A2-ABA9-4015-A1BE-C33D8E3920E0}"/>
              </a:ext>
            </a:extLst>
          </p:cNvPr>
          <p:cNvSpPr txBox="1"/>
          <p:nvPr/>
        </p:nvSpPr>
        <p:spPr>
          <a:xfrm>
            <a:off x="571984" y="-20412"/>
            <a:ext cx="3387958" cy="338554"/>
          </a:xfrm>
          <a:prstGeom prst="rect">
            <a:avLst/>
          </a:prstGeom>
          <a:noFill/>
        </p:spPr>
        <p:txBody>
          <a:bodyPr wrap="square" rtlCol="0">
            <a:spAutoFit/>
          </a:bodyPr>
          <a:lstStyle/>
          <a:p>
            <a:r>
              <a:rPr lang="en-US" altLang="ja-JP" sz="1600" b="1" dirty="0">
                <a:solidFill>
                  <a:schemeClr val="bg1"/>
                </a:solidFill>
              </a:rPr>
              <a:t>4. </a:t>
            </a:r>
            <a:r>
              <a:rPr kumimoji="1" lang="en-US" altLang="ja-JP" sz="1600" b="1" dirty="0">
                <a:solidFill>
                  <a:schemeClr val="bg1"/>
                </a:solidFill>
              </a:rPr>
              <a:t>AlphaFold2</a:t>
            </a:r>
            <a:r>
              <a:rPr kumimoji="1" lang="ja-JP" altLang="en-US" sz="1600" b="1" dirty="0">
                <a:solidFill>
                  <a:schemeClr val="bg1"/>
                </a:solidFill>
              </a:rPr>
              <a:t>によるサンプル評価</a:t>
            </a:r>
          </a:p>
        </p:txBody>
      </p:sp>
    </p:spTree>
    <p:extLst>
      <p:ext uri="{BB962C8B-B14F-4D97-AF65-F5344CB8AC3E}">
        <p14:creationId xmlns:p14="http://schemas.microsoft.com/office/powerpoint/2010/main" val="3478300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37" name="テキスト プレースホルダー 36">
            <a:extLst>
              <a:ext uri="{FF2B5EF4-FFF2-40B4-BE49-F238E27FC236}">
                <a16:creationId xmlns:a16="http://schemas.microsoft.com/office/drawing/2014/main" id="{9A194748-8FAB-47A1-B5F5-E18FCD9EEF9E}"/>
              </a:ext>
            </a:extLst>
          </p:cNvPr>
          <p:cNvSpPr>
            <a:spLocks noGrp="1"/>
          </p:cNvSpPr>
          <p:nvPr>
            <p:ph type="body" sz="quarter" idx="11"/>
          </p:nvPr>
        </p:nvSpPr>
        <p:spPr>
          <a:xfrm>
            <a:off x="517055" y="888861"/>
            <a:ext cx="11341887" cy="472960"/>
          </a:xfrm>
        </p:spPr>
        <p:txBody>
          <a:bodyPr/>
          <a:lstStyle/>
          <a:p>
            <a:pPr algn="ctr"/>
            <a:r>
              <a:rPr kumimoji="1" lang="ja-JP" altLang="en-US" sz="2800" dirty="0"/>
              <a:t>一方、</a:t>
            </a:r>
            <a:r>
              <a:rPr kumimoji="1" lang="en-US" altLang="ja-JP" sz="2800" dirty="0"/>
              <a:t>4</a:t>
            </a:r>
            <a:r>
              <a:rPr kumimoji="1" lang="ja-JP" altLang="en-US" sz="2800" dirty="0"/>
              <a:t>点・</a:t>
            </a:r>
            <a:r>
              <a:rPr kumimoji="1" lang="en-US" altLang="ja-JP" sz="2800" dirty="0"/>
              <a:t>5</a:t>
            </a:r>
            <a:r>
              <a:rPr kumimoji="1" lang="ja-JP" altLang="en-US" sz="2800" dirty="0"/>
              <a:t>点変異のサンプルは、結合能が弱いもので占めている</a:t>
            </a:r>
          </a:p>
        </p:txBody>
      </p:sp>
      <p:sp>
        <p:nvSpPr>
          <p:cNvPr id="17" name="テキスト ボックス 16">
            <a:extLst>
              <a:ext uri="{FF2B5EF4-FFF2-40B4-BE49-F238E27FC236}">
                <a16:creationId xmlns:a16="http://schemas.microsoft.com/office/drawing/2014/main" id="{6FD550BA-FD71-4360-BAC5-060F47F86B5D}"/>
              </a:ext>
            </a:extLst>
          </p:cNvPr>
          <p:cNvSpPr txBox="1"/>
          <p:nvPr/>
        </p:nvSpPr>
        <p:spPr>
          <a:xfrm>
            <a:off x="1360736" y="1372440"/>
            <a:ext cx="2127229" cy="369332"/>
          </a:xfrm>
          <a:prstGeom prst="rect">
            <a:avLst/>
          </a:prstGeom>
          <a:noFill/>
        </p:spPr>
        <p:txBody>
          <a:bodyPr wrap="square" rtlCol="0">
            <a:spAutoFit/>
          </a:bodyPr>
          <a:lstStyle/>
          <a:p>
            <a:pPr algn="ctr"/>
            <a:r>
              <a:rPr kumimoji="1" lang="ja-JP" altLang="en-US" b="1" dirty="0"/>
              <a:t>変異数 </a:t>
            </a:r>
            <a:r>
              <a:rPr kumimoji="1" lang="en-US" altLang="ja-JP" b="1" dirty="0"/>
              <a:t>vs Affinity</a:t>
            </a:r>
            <a:endParaRPr kumimoji="1" lang="ja-JP" altLang="en-US" b="1" dirty="0"/>
          </a:p>
        </p:txBody>
      </p:sp>
      <p:sp>
        <p:nvSpPr>
          <p:cNvPr id="40" name="タイトル 1">
            <a:extLst>
              <a:ext uri="{FF2B5EF4-FFF2-40B4-BE49-F238E27FC236}">
                <a16:creationId xmlns:a16="http://schemas.microsoft.com/office/drawing/2014/main" id="{6B3B0C00-09EC-4E53-A576-C2622C4CD91F}"/>
              </a:ext>
            </a:extLst>
          </p:cNvPr>
          <p:cNvSpPr>
            <a:spLocks noGrp="1"/>
          </p:cNvSpPr>
          <p:nvPr>
            <p:ph type="title"/>
          </p:nvPr>
        </p:nvSpPr>
        <p:spPr>
          <a:xfrm>
            <a:off x="517055" y="241034"/>
            <a:ext cx="11400125" cy="518094"/>
          </a:xfrm>
        </p:spPr>
        <p:txBody>
          <a:bodyPr/>
          <a:lstStyle/>
          <a:p>
            <a:r>
              <a:rPr lang="ja-JP" altLang="en-US" dirty="0"/>
              <a:t>信頼度スコアによるスクリーニング効果</a:t>
            </a:r>
            <a:endParaRPr lang="en-US" dirty="0"/>
          </a:p>
        </p:txBody>
      </p:sp>
      <p:sp>
        <p:nvSpPr>
          <p:cNvPr id="35" name="テキスト ボックス 34">
            <a:extLst>
              <a:ext uri="{FF2B5EF4-FFF2-40B4-BE49-F238E27FC236}">
                <a16:creationId xmlns:a16="http://schemas.microsoft.com/office/drawing/2014/main" id="{8B9DA48E-ABDB-4216-8992-DCDCBB9011B2}"/>
              </a:ext>
            </a:extLst>
          </p:cNvPr>
          <p:cNvSpPr txBox="1"/>
          <p:nvPr/>
        </p:nvSpPr>
        <p:spPr>
          <a:xfrm>
            <a:off x="-35826" y="5573862"/>
            <a:ext cx="5230066" cy="646331"/>
          </a:xfrm>
          <a:prstGeom prst="rect">
            <a:avLst/>
          </a:prstGeom>
          <a:noFill/>
        </p:spPr>
        <p:txBody>
          <a:bodyPr wrap="square" rtlCol="0">
            <a:spAutoFit/>
          </a:bodyPr>
          <a:lstStyle/>
          <a:p>
            <a:pPr algn="ctr"/>
            <a:r>
              <a:rPr kumimoji="1" lang="ja-JP" altLang="en-US" dirty="0"/>
              <a:t>現在のサンプル内では、</a:t>
            </a:r>
            <a:endParaRPr kumimoji="1" lang="en-US" altLang="ja-JP" dirty="0"/>
          </a:p>
          <a:p>
            <a:pPr algn="ctr"/>
            <a:r>
              <a:rPr kumimoji="1" lang="ja-JP" altLang="en-US" dirty="0"/>
              <a:t>結合能高いサンプルは、</a:t>
            </a:r>
            <a:r>
              <a:rPr kumimoji="1" lang="en-US" altLang="ja-JP" dirty="0"/>
              <a:t>Affinity</a:t>
            </a:r>
            <a:r>
              <a:rPr kumimoji="1" lang="ja-JP" altLang="en-US" dirty="0"/>
              <a:t>低・変異数少が多い</a:t>
            </a:r>
          </a:p>
        </p:txBody>
      </p:sp>
      <p:sp>
        <p:nvSpPr>
          <p:cNvPr id="39" name="テキスト ボックス 38">
            <a:extLst>
              <a:ext uri="{FF2B5EF4-FFF2-40B4-BE49-F238E27FC236}">
                <a16:creationId xmlns:a16="http://schemas.microsoft.com/office/drawing/2014/main" id="{8F692379-B6B4-4955-9B83-F0870DDF44B3}"/>
              </a:ext>
            </a:extLst>
          </p:cNvPr>
          <p:cNvSpPr txBox="1"/>
          <p:nvPr/>
        </p:nvSpPr>
        <p:spPr>
          <a:xfrm>
            <a:off x="5405186" y="5194206"/>
            <a:ext cx="5774187" cy="707886"/>
          </a:xfrm>
          <a:prstGeom prst="rect">
            <a:avLst/>
          </a:prstGeom>
          <a:noFill/>
        </p:spPr>
        <p:txBody>
          <a:bodyPr wrap="square" rtlCol="0">
            <a:spAutoFit/>
          </a:bodyPr>
          <a:lstStyle/>
          <a:p>
            <a:pPr algn="ctr"/>
            <a:r>
              <a:rPr kumimoji="1" lang="ja-JP" altLang="en-US" sz="2000" dirty="0">
                <a:solidFill>
                  <a:schemeClr val="accent4"/>
                </a:solidFill>
              </a:rPr>
              <a:t>多変異かつ結合能が強いものをスクリーニングする上で、</a:t>
            </a:r>
            <a:endParaRPr kumimoji="1" lang="en-US" altLang="ja-JP" sz="2000" dirty="0">
              <a:solidFill>
                <a:schemeClr val="accent4"/>
              </a:solidFill>
            </a:endParaRPr>
          </a:p>
          <a:p>
            <a:pPr algn="ctr"/>
            <a:r>
              <a:rPr kumimoji="1" lang="en-US" altLang="ja-JP" sz="2000" dirty="0">
                <a:solidFill>
                  <a:schemeClr val="accent4"/>
                </a:solidFill>
              </a:rPr>
              <a:t>Affinity</a:t>
            </a:r>
            <a:r>
              <a:rPr kumimoji="1" lang="ja-JP" altLang="en-US" sz="2000" dirty="0">
                <a:solidFill>
                  <a:schemeClr val="accent4"/>
                </a:solidFill>
              </a:rPr>
              <a:t>と</a:t>
            </a:r>
            <a:r>
              <a:rPr kumimoji="1" lang="en-US" altLang="ja-JP" sz="2000" dirty="0" err="1">
                <a:solidFill>
                  <a:schemeClr val="accent4"/>
                </a:solidFill>
              </a:rPr>
              <a:t>pLDDT</a:t>
            </a:r>
            <a:r>
              <a:rPr kumimoji="1" lang="ja-JP" altLang="en-US" sz="2000" dirty="0">
                <a:solidFill>
                  <a:schemeClr val="accent4"/>
                </a:solidFill>
              </a:rPr>
              <a:t>で十分なのかは判断できない</a:t>
            </a:r>
            <a:endParaRPr kumimoji="1" lang="en-US" altLang="ja-JP" sz="2000" dirty="0">
              <a:solidFill>
                <a:schemeClr val="accent4"/>
              </a:solidFill>
            </a:endParaRPr>
          </a:p>
        </p:txBody>
      </p:sp>
      <p:pic>
        <p:nvPicPr>
          <p:cNvPr id="6" name="図 5">
            <a:extLst>
              <a:ext uri="{FF2B5EF4-FFF2-40B4-BE49-F238E27FC236}">
                <a16:creationId xmlns:a16="http://schemas.microsoft.com/office/drawing/2014/main" id="{F61DBF8B-B685-488D-925D-EBD5D9153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22" y="1622010"/>
            <a:ext cx="4032822" cy="4032822"/>
          </a:xfrm>
          <a:prstGeom prst="rect">
            <a:avLst/>
          </a:prstGeom>
        </p:spPr>
      </p:pic>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EA20565-EEA8-44EF-85FA-D2F7D9A9D4F6}"/>
                  </a:ext>
                </a:extLst>
              </p:cNvPr>
              <p:cNvGraphicFramePr>
                <a:graphicFrameLocks noGrp="1"/>
              </p:cNvGraphicFramePr>
              <p:nvPr>
                <p:extLst/>
              </p:nvPr>
            </p:nvGraphicFramePr>
            <p:xfrm>
              <a:off x="4372898" y="2010894"/>
              <a:ext cx="7634883" cy="2011680"/>
            </p:xfrm>
            <a:graphic>
              <a:graphicData uri="http://schemas.openxmlformats.org/drawingml/2006/table">
                <a:tbl>
                  <a:tblPr firstRow="1" bandRow="1">
                    <a:tableStyleId>{5C22544A-7EE6-4342-B048-85BDC9FD1C3A}</a:tableStyleId>
                  </a:tblPr>
                  <a:tblGrid>
                    <a:gridCol w="405580">
                      <a:extLst>
                        <a:ext uri="{9D8B030D-6E8A-4147-A177-3AD203B41FA5}">
                          <a16:colId xmlns:a16="http://schemas.microsoft.com/office/drawing/2014/main" val="117264521"/>
                        </a:ext>
                      </a:extLst>
                    </a:gridCol>
                    <a:gridCol w="4431891">
                      <a:extLst>
                        <a:ext uri="{9D8B030D-6E8A-4147-A177-3AD203B41FA5}">
                          <a16:colId xmlns:a16="http://schemas.microsoft.com/office/drawing/2014/main" val="3690971316"/>
                        </a:ext>
                      </a:extLst>
                    </a:gridCol>
                    <a:gridCol w="651020">
                      <a:extLst>
                        <a:ext uri="{9D8B030D-6E8A-4147-A177-3AD203B41FA5}">
                          <a16:colId xmlns:a16="http://schemas.microsoft.com/office/drawing/2014/main" val="3113222980"/>
                        </a:ext>
                      </a:extLst>
                    </a:gridCol>
                    <a:gridCol w="706587">
                      <a:extLst>
                        <a:ext uri="{9D8B030D-6E8A-4147-A177-3AD203B41FA5}">
                          <a16:colId xmlns:a16="http://schemas.microsoft.com/office/drawing/2014/main" val="44648053"/>
                        </a:ext>
                      </a:extLst>
                    </a:gridCol>
                    <a:gridCol w="736443">
                      <a:extLst>
                        <a:ext uri="{9D8B030D-6E8A-4147-A177-3AD203B41FA5}">
                          <a16:colId xmlns:a16="http://schemas.microsoft.com/office/drawing/2014/main" val="325342861"/>
                        </a:ext>
                      </a:extLst>
                    </a:gridCol>
                    <a:gridCol w="703362">
                      <a:extLst>
                        <a:ext uri="{9D8B030D-6E8A-4147-A177-3AD203B41FA5}">
                          <a16:colId xmlns:a16="http://schemas.microsoft.com/office/drawing/2014/main" val="1008600704"/>
                        </a:ext>
                      </a:extLst>
                    </a:gridCol>
                  </a:tblGrid>
                  <a:tr h="281889">
                    <a:tc rowSpan="2">
                      <a:txBody>
                        <a:bodyPr/>
                        <a:lstStyle/>
                        <a:p>
                          <a:pPr algn="ctr"/>
                          <a:r>
                            <a:rPr kumimoji="1" lang="en-US" altLang="ja-JP" sz="1600" dirty="0"/>
                            <a:t>#</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600" dirty="0"/>
                            <a:t>条件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600" dirty="0"/>
                            <a:t>総数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ja-JP" altLang="en-US" sz="1600" dirty="0"/>
                            <a:t>結合能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5421654"/>
                      </a:ext>
                    </a:extLst>
                  </a:tr>
                  <a:tr h="281889">
                    <a:tc v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7570483"/>
                      </a:ext>
                    </a:extLst>
                  </a:tr>
                  <a:tr h="281889">
                    <a:tc>
                      <a:txBody>
                        <a:bodyPr/>
                        <a:lstStyle/>
                        <a:p>
                          <a:pPr algn="ctr"/>
                          <a:r>
                            <a:rPr kumimoji="1" lang="en-US" altLang="ja-JP" sz="1600" dirty="0"/>
                            <a:t>A</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dirty="0"/>
                            <a:t>全部（</a:t>
                          </a:r>
                          <a:r>
                            <a:rPr kumimoji="1" lang="en-US" altLang="ja-JP" sz="1600" dirty="0"/>
                            <a:t>no.201</a:t>
                          </a:r>
                          <a:r>
                            <a:rPr kumimoji="1" lang="ja-JP" altLang="en-US" sz="1600" dirty="0"/>
                            <a:t>～</a:t>
                          </a:r>
                          <a:r>
                            <a:rPr kumimoji="1" lang="en-US" altLang="ja-JP" sz="1600" dirty="0"/>
                            <a:t>no.300</a:t>
                          </a:r>
                          <a:r>
                            <a:rPr kumimoji="1" lang="ja-JP" alt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100</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17</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39</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44</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8957204"/>
                      </a:ext>
                    </a:extLst>
                  </a:tr>
                  <a:tr h="281889">
                    <a:tc>
                      <a:txBody>
                        <a:bodyPr/>
                        <a:lstStyle/>
                        <a:p>
                          <a:pPr algn="ctr"/>
                          <a:r>
                            <a:rPr kumimoji="1" lang="en-US" altLang="ja-JP" sz="1600" dirty="0"/>
                            <a:t>B</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600" dirty="0"/>
                            <a:t>“</a:t>
                          </a:r>
                          <a:r>
                            <a:rPr kumimoji="1" lang="en-US" altLang="ja-JP" sz="1600" dirty="0" err="1"/>
                            <a:t>Aff</a:t>
                          </a:r>
                          <a:r>
                            <a:rPr kumimoji="1" lang="en-US" altLang="ja-JP" sz="1600" dirty="0"/>
                            <a:t>.</a:t>
                          </a:r>
                          <a:r>
                            <a:rPr kumimoji="1" lang="en-US" altLang="ja-JP" sz="1600" b="0" dirty="0"/>
                            <a:t> </a:t>
                          </a:r>
                          <a14:m>
                            <m:oMath xmlns:m="http://schemas.openxmlformats.org/officeDocument/2006/math">
                              <m:r>
                                <a:rPr kumimoji="1" lang="en-US" altLang="ja-JP" sz="1600" b="0" i="1" smtClean="0">
                                  <a:latin typeface="Cambria Math" panose="02040503050406030204" pitchFamily="18" charset="0"/>
                                </a:rPr>
                                <m:t>≤−17</m:t>
                              </m:r>
                            </m:oMath>
                          </a14:m>
                          <a:r>
                            <a:rPr kumimoji="1" lang="en-US" altLang="ja-JP" sz="1600" dirty="0"/>
                            <a:t>” </a:t>
                          </a:r>
                          <a:r>
                            <a:rPr kumimoji="1" lang="en-US" altLang="ja-JP" sz="1400" dirty="0"/>
                            <a:t>&amp;</a:t>
                          </a:r>
                          <a:r>
                            <a:rPr kumimoji="1" lang="en-US" altLang="ja-JP" sz="1600" dirty="0"/>
                            <a:t> “</a:t>
                          </a:r>
                          <a:r>
                            <a:rPr kumimoji="1" lang="en-US" altLang="ja-JP" sz="1600" dirty="0" err="1"/>
                            <a:t>pLDDT</a:t>
                          </a:r>
                          <a:r>
                            <a:rPr kumimoji="1" lang="en-US" altLang="ja-JP" sz="1600" b="0" dirty="0"/>
                            <a:t> </a:t>
                          </a:r>
                          <a14:m>
                            <m:oMath xmlns:m="http://schemas.openxmlformats.org/officeDocument/2006/math">
                              <m:r>
                                <a:rPr kumimoji="1" lang="en-US" altLang="ja-JP" sz="1600" b="0" i="0" smtClean="0">
                                  <a:latin typeface="Cambria Math" panose="02040503050406030204" pitchFamily="18" charset="0"/>
                                </a:rPr>
                                <m:t>≥92.5</m:t>
                              </m:r>
                            </m:oMath>
                          </a14:m>
                          <a:r>
                            <a:rPr kumimoji="1" lang="en-US" altLang="ja-JP" sz="1600" dirty="0"/>
                            <a:t>” </a:t>
                          </a:r>
                          <a:r>
                            <a:rPr kumimoji="1" lang="en-US" altLang="ja-JP" sz="1400" dirty="0"/>
                            <a:t>&amp;</a:t>
                          </a:r>
                          <a:r>
                            <a:rPr kumimoji="1" lang="en-US" altLang="ja-JP" sz="1600" dirty="0"/>
                            <a:t> “RMSD </a:t>
                          </a:r>
                          <a14:m>
                            <m:oMath xmlns:m="http://schemas.openxmlformats.org/officeDocument/2006/math">
                              <m:r>
                                <a:rPr kumimoji="1" lang="en-US" altLang="ja-JP" sz="1600" b="0" i="1" smtClean="0">
                                  <a:latin typeface="Cambria Math" panose="02040503050406030204" pitchFamily="18" charset="0"/>
                                </a:rPr>
                                <m:t>≤1.5</m:t>
                              </m:r>
                            </m:oMath>
                          </a14:m>
                          <a:r>
                            <a:rPr kumimoji="1" lang="en-US" altLang="ja-JP" sz="1600" dirty="0"/>
                            <a:t>”</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64</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15</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24</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25</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2424943"/>
                      </a:ext>
                    </a:extLst>
                  </a:tr>
                  <a:tr h="281889">
                    <a:tc>
                      <a:txBody>
                        <a:bodyPr/>
                        <a:lstStyle/>
                        <a:p>
                          <a:pPr algn="ctr"/>
                          <a:r>
                            <a:rPr kumimoji="1" lang="en-US" altLang="ja-JP" sz="1600" dirty="0"/>
                            <a:t>C</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600" dirty="0"/>
                            <a:t>“</a:t>
                          </a:r>
                          <a:r>
                            <a:rPr kumimoji="1" lang="ja-JP" altLang="en-US" sz="1600" dirty="0"/>
                            <a:t>変異数 </a:t>
                          </a:r>
                          <a14:m>
                            <m:oMath xmlns:m="http://schemas.openxmlformats.org/officeDocument/2006/math">
                              <m:r>
                                <a:rPr kumimoji="1" lang="en-US" altLang="ja-JP" sz="1600" b="0" i="1" smtClean="0">
                                  <a:latin typeface="Cambria Math" panose="02040503050406030204" pitchFamily="18" charset="0"/>
                                </a:rPr>
                                <m:t>≤3</m:t>
                              </m:r>
                            </m:oMath>
                          </a14:m>
                          <a:r>
                            <a:rPr kumimoji="1" lang="en-US" altLang="ja-JP" sz="1600" dirty="0"/>
                            <a:t>”</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37</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15</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15</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7</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5180403"/>
                      </a:ext>
                    </a:extLst>
                  </a:tr>
                  <a:tr h="281889">
                    <a:tc>
                      <a:txBody>
                        <a:bodyPr/>
                        <a:lstStyle/>
                        <a:p>
                          <a:pPr algn="ctr"/>
                          <a:r>
                            <a:rPr kumimoji="1" lang="en-US" altLang="ja-JP" sz="1600" dirty="0"/>
                            <a:t>D</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600" dirty="0"/>
                            <a:t>B &amp; C</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28</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15</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9</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4</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314929"/>
                      </a:ext>
                    </a:extLst>
                  </a:tr>
                </a:tbl>
              </a:graphicData>
            </a:graphic>
          </p:graphicFrame>
        </mc:Choice>
        <mc:Fallback xmlns="">
          <p:graphicFrame>
            <p:nvGraphicFramePr>
              <p:cNvPr id="7" name="表 6">
                <a:extLst>
                  <a:ext uri="{FF2B5EF4-FFF2-40B4-BE49-F238E27FC236}">
                    <a16:creationId xmlns:a16="http://schemas.microsoft.com/office/drawing/2014/main" id="{3EA20565-EEA8-44EF-85FA-D2F7D9A9D4F6}"/>
                  </a:ext>
                </a:extLst>
              </p:cNvPr>
              <p:cNvGraphicFramePr>
                <a:graphicFrameLocks noGrp="1"/>
              </p:cNvGraphicFramePr>
              <p:nvPr>
                <p:extLst>
                  <p:ext uri="{D42A27DB-BD31-4B8C-83A1-F6EECF244321}">
                    <p14:modId xmlns:p14="http://schemas.microsoft.com/office/powerpoint/2010/main" val="2530752387"/>
                  </p:ext>
                </p:extLst>
              </p:nvPr>
            </p:nvGraphicFramePr>
            <p:xfrm>
              <a:off x="4372898" y="2010894"/>
              <a:ext cx="7634883" cy="2011680"/>
            </p:xfrm>
            <a:graphic>
              <a:graphicData uri="http://schemas.openxmlformats.org/drawingml/2006/table">
                <a:tbl>
                  <a:tblPr firstRow="1" bandRow="1">
                    <a:tableStyleId>{5C22544A-7EE6-4342-B048-85BDC9FD1C3A}</a:tableStyleId>
                  </a:tblPr>
                  <a:tblGrid>
                    <a:gridCol w="405580">
                      <a:extLst>
                        <a:ext uri="{9D8B030D-6E8A-4147-A177-3AD203B41FA5}">
                          <a16:colId xmlns:a16="http://schemas.microsoft.com/office/drawing/2014/main" val="117264521"/>
                        </a:ext>
                      </a:extLst>
                    </a:gridCol>
                    <a:gridCol w="4431891">
                      <a:extLst>
                        <a:ext uri="{9D8B030D-6E8A-4147-A177-3AD203B41FA5}">
                          <a16:colId xmlns:a16="http://schemas.microsoft.com/office/drawing/2014/main" val="3690971316"/>
                        </a:ext>
                      </a:extLst>
                    </a:gridCol>
                    <a:gridCol w="651020">
                      <a:extLst>
                        <a:ext uri="{9D8B030D-6E8A-4147-A177-3AD203B41FA5}">
                          <a16:colId xmlns:a16="http://schemas.microsoft.com/office/drawing/2014/main" val="3113222980"/>
                        </a:ext>
                      </a:extLst>
                    </a:gridCol>
                    <a:gridCol w="706587">
                      <a:extLst>
                        <a:ext uri="{9D8B030D-6E8A-4147-A177-3AD203B41FA5}">
                          <a16:colId xmlns:a16="http://schemas.microsoft.com/office/drawing/2014/main" val="44648053"/>
                        </a:ext>
                      </a:extLst>
                    </a:gridCol>
                    <a:gridCol w="736443">
                      <a:extLst>
                        <a:ext uri="{9D8B030D-6E8A-4147-A177-3AD203B41FA5}">
                          <a16:colId xmlns:a16="http://schemas.microsoft.com/office/drawing/2014/main" val="325342861"/>
                        </a:ext>
                      </a:extLst>
                    </a:gridCol>
                    <a:gridCol w="703362">
                      <a:extLst>
                        <a:ext uri="{9D8B030D-6E8A-4147-A177-3AD203B41FA5}">
                          <a16:colId xmlns:a16="http://schemas.microsoft.com/office/drawing/2014/main" val="1008600704"/>
                        </a:ext>
                      </a:extLst>
                    </a:gridCol>
                  </a:tblGrid>
                  <a:tr h="335280">
                    <a:tc rowSpan="2">
                      <a:txBody>
                        <a:bodyPr/>
                        <a:lstStyle/>
                        <a:p>
                          <a:pPr algn="ctr"/>
                          <a:r>
                            <a:rPr kumimoji="1" lang="en-US" altLang="ja-JP" sz="1600" dirty="0"/>
                            <a:t>#</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600" dirty="0"/>
                            <a:t>条件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600" dirty="0"/>
                            <a:t>総数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ja-JP" altLang="en-US" sz="1600" dirty="0"/>
                            <a:t>結合能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5421654"/>
                      </a:ext>
                    </a:extLst>
                  </a:tr>
                  <a:tr h="335280">
                    <a:tc v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7570483"/>
                      </a:ext>
                    </a:extLst>
                  </a:tr>
                  <a:tr h="335280">
                    <a:tc>
                      <a:txBody>
                        <a:bodyPr/>
                        <a:lstStyle/>
                        <a:p>
                          <a:pPr algn="ctr"/>
                          <a:r>
                            <a:rPr kumimoji="1" lang="en-US" altLang="ja-JP" sz="1600" dirty="0"/>
                            <a:t>A</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dirty="0"/>
                            <a:t>全部（</a:t>
                          </a:r>
                          <a:r>
                            <a:rPr kumimoji="1" lang="en-US" altLang="ja-JP" sz="1600" dirty="0"/>
                            <a:t>no.201</a:t>
                          </a:r>
                          <a:r>
                            <a:rPr kumimoji="1" lang="ja-JP" altLang="en-US" sz="1600" dirty="0"/>
                            <a:t>～</a:t>
                          </a:r>
                          <a:r>
                            <a:rPr kumimoji="1" lang="en-US" altLang="ja-JP" sz="1600" dirty="0"/>
                            <a:t>no.300</a:t>
                          </a:r>
                          <a:r>
                            <a:rPr kumimoji="1" lang="ja-JP" alt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100</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17</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39</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44</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8957204"/>
                      </a:ext>
                    </a:extLst>
                  </a:tr>
                  <a:tr h="335280">
                    <a:tc>
                      <a:txBody>
                        <a:bodyPr/>
                        <a:lstStyle/>
                        <a:p>
                          <a:pPr algn="ctr"/>
                          <a:r>
                            <a:rPr kumimoji="1" lang="en-US" altLang="ja-JP" sz="1600" dirty="0"/>
                            <a:t>B</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354" t="-305455" r="-63411" b="-223636"/>
                          </a:stretch>
                        </a:blipFill>
                      </a:tcPr>
                    </a:tc>
                    <a:tc>
                      <a:txBody>
                        <a:bodyPr/>
                        <a:lstStyle/>
                        <a:p>
                          <a:pPr algn="r"/>
                          <a:r>
                            <a:rPr kumimoji="1" lang="en-US" altLang="ja-JP" sz="1600" dirty="0"/>
                            <a:t>64</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15</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24</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25</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2424943"/>
                      </a:ext>
                    </a:extLst>
                  </a:tr>
                  <a:tr h="335280">
                    <a:tc>
                      <a:txBody>
                        <a:bodyPr/>
                        <a:lstStyle/>
                        <a:p>
                          <a:pPr algn="ctr"/>
                          <a:r>
                            <a:rPr kumimoji="1" lang="en-US" altLang="ja-JP" sz="1600" dirty="0"/>
                            <a:t>C</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354" t="-405455" r="-63411" b="-123636"/>
                          </a:stretch>
                        </a:blipFill>
                      </a:tcPr>
                    </a:tc>
                    <a:tc>
                      <a:txBody>
                        <a:bodyPr/>
                        <a:lstStyle/>
                        <a:p>
                          <a:pPr algn="r"/>
                          <a:r>
                            <a:rPr kumimoji="1" lang="en-US" altLang="ja-JP" sz="1600" dirty="0"/>
                            <a:t>37</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15</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15</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7</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5180403"/>
                      </a:ext>
                    </a:extLst>
                  </a:tr>
                  <a:tr h="335280">
                    <a:tc>
                      <a:txBody>
                        <a:bodyPr/>
                        <a:lstStyle/>
                        <a:p>
                          <a:pPr algn="ctr"/>
                          <a:r>
                            <a:rPr kumimoji="1" lang="en-US" altLang="ja-JP" sz="1600" dirty="0"/>
                            <a:t>D</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600" dirty="0"/>
                            <a:t>B &amp; C</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28</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15</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9</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kumimoji="1" lang="en-US" altLang="ja-JP" sz="1600" dirty="0"/>
                            <a:t>4</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314929"/>
                      </a:ext>
                    </a:extLst>
                  </a:tr>
                </a:tbl>
              </a:graphicData>
            </a:graphic>
          </p:graphicFrame>
        </mc:Fallback>
      </mc:AlternateContent>
      <p:sp>
        <p:nvSpPr>
          <p:cNvPr id="28" name="テキスト ボックス 27">
            <a:extLst>
              <a:ext uri="{FF2B5EF4-FFF2-40B4-BE49-F238E27FC236}">
                <a16:creationId xmlns:a16="http://schemas.microsoft.com/office/drawing/2014/main" id="{241A3751-93FD-4122-B580-81766F470BBD}"/>
              </a:ext>
            </a:extLst>
          </p:cNvPr>
          <p:cNvSpPr txBox="1"/>
          <p:nvPr/>
        </p:nvSpPr>
        <p:spPr>
          <a:xfrm>
            <a:off x="6761372" y="1578806"/>
            <a:ext cx="2857934" cy="369332"/>
          </a:xfrm>
          <a:prstGeom prst="rect">
            <a:avLst/>
          </a:prstGeom>
          <a:noFill/>
        </p:spPr>
        <p:txBody>
          <a:bodyPr wrap="square" rtlCol="0">
            <a:spAutoFit/>
          </a:bodyPr>
          <a:lstStyle/>
          <a:p>
            <a:pPr algn="ctr"/>
            <a:r>
              <a:rPr kumimoji="1" lang="ja-JP" altLang="en-US" b="1" dirty="0"/>
              <a:t>条件に該当するサンプル数</a:t>
            </a:r>
          </a:p>
        </p:txBody>
      </p:sp>
      <p:sp>
        <p:nvSpPr>
          <p:cNvPr id="29" name="テキスト ボックス 28">
            <a:extLst>
              <a:ext uri="{FF2B5EF4-FFF2-40B4-BE49-F238E27FC236}">
                <a16:creationId xmlns:a16="http://schemas.microsoft.com/office/drawing/2014/main" id="{3312947B-B7A8-4D1E-BD55-FCAAAA71D12A}"/>
              </a:ext>
            </a:extLst>
          </p:cNvPr>
          <p:cNvSpPr txBox="1"/>
          <p:nvPr/>
        </p:nvSpPr>
        <p:spPr>
          <a:xfrm>
            <a:off x="5766619" y="4129764"/>
            <a:ext cx="4889091" cy="646331"/>
          </a:xfrm>
          <a:prstGeom prst="rect">
            <a:avLst/>
          </a:prstGeom>
          <a:noFill/>
        </p:spPr>
        <p:txBody>
          <a:bodyPr wrap="square" rtlCol="0">
            <a:spAutoFit/>
          </a:bodyPr>
          <a:lstStyle/>
          <a:p>
            <a:pPr algn="ctr"/>
            <a:r>
              <a:rPr kumimoji="1" lang="ja-JP" altLang="en-US" dirty="0"/>
              <a:t>スコアで限定するよりも、変異数で限定するほうが、強い結合能のサンプルをスクリーニングできてしまう</a:t>
            </a:r>
          </a:p>
        </p:txBody>
      </p:sp>
      <p:sp>
        <p:nvSpPr>
          <p:cNvPr id="14" name="テキスト ボックス 13">
            <a:extLst>
              <a:ext uri="{FF2B5EF4-FFF2-40B4-BE49-F238E27FC236}">
                <a16:creationId xmlns:a16="http://schemas.microsoft.com/office/drawing/2014/main" id="{CFA15307-98AC-4BA3-935E-F0E2D926DB9A}"/>
              </a:ext>
            </a:extLst>
          </p:cNvPr>
          <p:cNvSpPr txBox="1"/>
          <p:nvPr/>
        </p:nvSpPr>
        <p:spPr>
          <a:xfrm>
            <a:off x="1138229" y="4431665"/>
            <a:ext cx="1033904" cy="646331"/>
          </a:xfrm>
          <a:prstGeom prst="rect">
            <a:avLst/>
          </a:prstGeom>
          <a:solidFill>
            <a:schemeClr val="bg1"/>
          </a:solidFill>
        </p:spPr>
        <p:txBody>
          <a:bodyPr wrap="square" rtlCol="0">
            <a:spAutoFit/>
          </a:bodyPr>
          <a:lstStyle/>
          <a:p>
            <a:r>
              <a:rPr kumimoji="1" lang="ja-JP" altLang="en-US" sz="1200" dirty="0"/>
              <a:t>結合能 無</a:t>
            </a:r>
            <a:endParaRPr kumimoji="1" lang="en-US" altLang="ja-JP" sz="1200" dirty="0"/>
          </a:p>
          <a:p>
            <a:r>
              <a:rPr kumimoji="1" lang="ja-JP" altLang="en-US" sz="1200" dirty="0"/>
              <a:t>結合能 弱</a:t>
            </a:r>
          </a:p>
          <a:p>
            <a:r>
              <a:rPr kumimoji="1" lang="ja-JP" altLang="en-US" sz="1200" dirty="0"/>
              <a:t>結合能 強</a:t>
            </a:r>
          </a:p>
        </p:txBody>
      </p:sp>
      <p:sp>
        <p:nvSpPr>
          <p:cNvPr id="26" name="四角形: 角を丸くする 25">
            <a:extLst>
              <a:ext uri="{FF2B5EF4-FFF2-40B4-BE49-F238E27FC236}">
                <a16:creationId xmlns:a16="http://schemas.microsoft.com/office/drawing/2014/main" id="{CDC7BDFC-D5BA-45B1-9CAA-D82BD552C103}"/>
              </a:ext>
            </a:extLst>
          </p:cNvPr>
          <p:cNvSpPr/>
          <p:nvPr/>
        </p:nvSpPr>
        <p:spPr>
          <a:xfrm>
            <a:off x="779549" y="3446692"/>
            <a:ext cx="1499080" cy="992573"/>
          </a:xfrm>
          <a:prstGeom prst="round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17DCB902-B931-46D9-B72E-747094716CEA}"/>
              </a:ext>
            </a:extLst>
          </p:cNvPr>
          <p:cNvSpPr txBox="1"/>
          <p:nvPr/>
        </p:nvSpPr>
        <p:spPr>
          <a:xfrm>
            <a:off x="571984" y="-20412"/>
            <a:ext cx="3387958" cy="338554"/>
          </a:xfrm>
          <a:prstGeom prst="rect">
            <a:avLst/>
          </a:prstGeom>
          <a:noFill/>
        </p:spPr>
        <p:txBody>
          <a:bodyPr wrap="square" rtlCol="0">
            <a:spAutoFit/>
          </a:bodyPr>
          <a:lstStyle/>
          <a:p>
            <a:r>
              <a:rPr lang="en-US" altLang="ja-JP" sz="1600" b="1" dirty="0">
                <a:solidFill>
                  <a:schemeClr val="bg1"/>
                </a:solidFill>
              </a:rPr>
              <a:t>4. </a:t>
            </a:r>
            <a:r>
              <a:rPr kumimoji="1" lang="en-US" altLang="ja-JP" sz="1600" b="1" dirty="0">
                <a:solidFill>
                  <a:schemeClr val="bg1"/>
                </a:solidFill>
              </a:rPr>
              <a:t>AlphaFold2</a:t>
            </a:r>
            <a:r>
              <a:rPr kumimoji="1" lang="ja-JP" altLang="en-US" sz="1600" b="1" dirty="0">
                <a:solidFill>
                  <a:schemeClr val="bg1"/>
                </a:solidFill>
              </a:rPr>
              <a:t>によるサンプル評価</a:t>
            </a:r>
          </a:p>
        </p:txBody>
      </p:sp>
    </p:spTree>
    <p:extLst>
      <p:ext uri="{BB962C8B-B14F-4D97-AF65-F5344CB8AC3E}">
        <p14:creationId xmlns:p14="http://schemas.microsoft.com/office/powerpoint/2010/main" val="3002950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方針の転換</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5. </a:t>
            </a:r>
            <a:r>
              <a:rPr kumimoji="1" lang="ja-JP" altLang="en-US" sz="1600" b="1" dirty="0">
                <a:solidFill>
                  <a:schemeClr val="bg1"/>
                </a:solidFill>
              </a:rPr>
              <a:t>プロジェクト全体の状況</a:t>
            </a:r>
          </a:p>
        </p:txBody>
      </p:sp>
      <p:sp>
        <p:nvSpPr>
          <p:cNvPr id="6" name="テキスト ボックス 5">
            <a:extLst>
              <a:ext uri="{FF2B5EF4-FFF2-40B4-BE49-F238E27FC236}">
                <a16:creationId xmlns:a16="http://schemas.microsoft.com/office/drawing/2014/main" id="{A764C01F-667A-4C9E-AAD0-85FB675E1CA6}"/>
              </a:ext>
            </a:extLst>
          </p:cNvPr>
          <p:cNvSpPr txBox="1"/>
          <p:nvPr/>
        </p:nvSpPr>
        <p:spPr>
          <a:xfrm>
            <a:off x="1895128" y="1724141"/>
            <a:ext cx="2449895" cy="338554"/>
          </a:xfrm>
          <a:prstGeom prst="rect">
            <a:avLst/>
          </a:prstGeom>
          <a:noFill/>
        </p:spPr>
        <p:txBody>
          <a:bodyPr wrap="square" rtlCol="0">
            <a:spAutoFit/>
          </a:bodyPr>
          <a:lstStyle/>
          <a:p>
            <a:pPr algn="ctr"/>
            <a:r>
              <a:rPr kumimoji="1" lang="ja-JP" altLang="en-US" sz="1600" b="1" dirty="0"/>
              <a:t>これまでの方針</a:t>
            </a:r>
          </a:p>
        </p:txBody>
      </p:sp>
      <p:sp>
        <p:nvSpPr>
          <p:cNvPr id="7" name="テキスト ボックス 6">
            <a:extLst>
              <a:ext uri="{FF2B5EF4-FFF2-40B4-BE49-F238E27FC236}">
                <a16:creationId xmlns:a16="http://schemas.microsoft.com/office/drawing/2014/main" id="{FA488812-E01E-482E-92E9-0EE1DFD935B3}"/>
              </a:ext>
            </a:extLst>
          </p:cNvPr>
          <p:cNvSpPr txBox="1"/>
          <p:nvPr/>
        </p:nvSpPr>
        <p:spPr>
          <a:xfrm>
            <a:off x="7682285" y="1719703"/>
            <a:ext cx="2449895" cy="338554"/>
          </a:xfrm>
          <a:prstGeom prst="rect">
            <a:avLst/>
          </a:prstGeom>
          <a:noFill/>
        </p:spPr>
        <p:txBody>
          <a:bodyPr wrap="square" rtlCol="0">
            <a:spAutoFit/>
          </a:bodyPr>
          <a:lstStyle/>
          <a:p>
            <a:pPr algn="ctr"/>
            <a:r>
              <a:rPr kumimoji="1" lang="ja-JP" altLang="en-US" sz="1600" b="1" dirty="0"/>
              <a:t>今後の方針</a:t>
            </a:r>
          </a:p>
        </p:txBody>
      </p:sp>
      <p:sp>
        <p:nvSpPr>
          <p:cNvPr id="8" name="テキスト ボックス 7">
            <a:extLst>
              <a:ext uri="{FF2B5EF4-FFF2-40B4-BE49-F238E27FC236}">
                <a16:creationId xmlns:a16="http://schemas.microsoft.com/office/drawing/2014/main" id="{CA996D35-8707-498B-841F-F4F8E945E642}"/>
              </a:ext>
            </a:extLst>
          </p:cNvPr>
          <p:cNvSpPr txBox="1"/>
          <p:nvPr/>
        </p:nvSpPr>
        <p:spPr>
          <a:xfrm>
            <a:off x="685799" y="2708024"/>
            <a:ext cx="4868552" cy="369332"/>
          </a:xfrm>
          <a:prstGeom prst="rect">
            <a:avLst/>
          </a:prstGeom>
          <a:noFill/>
        </p:spPr>
        <p:txBody>
          <a:bodyPr wrap="square" rtlCol="0">
            <a:spAutoFit/>
          </a:bodyPr>
          <a:lstStyle/>
          <a:p>
            <a:pPr marL="285750" lvl="1" indent="-285750">
              <a:buFont typeface="Wingdings" panose="05000000000000000000" pitchFamily="2" charset="2"/>
              <a:buChar char="Ø"/>
              <a:defRPr/>
            </a:pPr>
            <a:r>
              <a:rPr lang="en-US" altLang="ja-JP" dirty="0"/>
              <a:t>CBD</a:t>
            </a:r>
            <a:r>
              <a:rPr lang="ja-JP" altLang="en-US" dirty="0"/>
              <a:t>の結合能力を特に重視。</a:t>
            </a:r>
            <a:endParaRPr lang="en-US" altLang="ja-JP" dirty="0"/>
          </a:p>
        </p:txBody>
      </p:sp>
      <p:sp>
        <p:nvSpPr>
          <p:cNvPr id="9" name="テキスト ボックス 8">
            <a:extLst>
              <a:ext uri="{FF2B5EF4-FFF2-40B4-BE49-F238E27FC236}">
                <a16:creationId xmlns:a16="http://schemas.microsoft.com/office/drawing/2014/main" id="{1099605D-9E15-4EF8-9313-71D1A164A030}"/>
              </a:ext>
            </a:extLst>
          </p:cNvPr>
          <p:cNvSpPr txBox="1"/>
          <p:nvPr/>
        </p:nvSpPr>
        <p:spPr>
          <a:xfrm>
            <a:off x="685800" y="3760923"/>
            <a:ext cx="4868552" cy="369332"/>
          </a:xfrm>
          <a:prstGeom prst="rect">
            <a:avLst/>
          </a:prstGeom>
          <a:noFill/>
        </p:spPr>
        <p:txBody>
          <a:bodyPr wrap="square" rtlCol="0">
            <a:spAutoFit/>
          </a:bodyPr>
          <a:lstStyle/>
          <a:p>
            <a:pPr marL="285750" lvl="1" indent="-285750">
              <a:buFont typeface="Wingdings" panose="05000000000000000000" pitchFamily="2" charset="2"/>
              <a:buChar char="Ø"/>
              <a:defRPr/>
            </a:pPr>
            <a:r>
              <a:rPr lang="ja-JP" altLang="en-US" dirty="0"/>
              <a:t>大量のデータを使った機械学習を積極的に活用。</a:t>
            </a:r>
          </a:p>
        </p:txBody>
      </p:sp>
      <p:sp>
        <p:nvSpPr>
          <p:cNvPr id="11" name="テキスト ボックス 10">
            <a:extLst>
              <a:ext uri="{FF2B5EF4-FFF2-40B4-BE49-F238E27FC236}">
                <a16:creationId xmlns:a16="http://schemas.microsoft.com/office/drawing/2014/main" id="{CEC922A2-354A-49A2-B6AC-23E8977B22BC}"/>
              </a:ext>
            </a:extLst>
          </p:cNvPr>
          <p:cNvSpPr txBox="1"/>
          <p:nvPr/>
        </p:nvSpPr>
        <p:spPr>
          <a:xfrm>
            <a:off x="6393426" y="2706045"/>
            <a:ext cx="4953875" cy="369332"/>
          </a:xfrm>
          <a:prstGeom prst="rect">
            <a:avLst/>
          </a:prstGeom>
          <a:noFill/>
        </p:spPr>
        <p:txBody>
          <a:bodyPr wrap="square" rtlCol="0">
            <a:spAutoFit/>
          </a:bodyPr>
          <a:lstStyle/>
          <a:p>
            <a:pPr marL="285750" lvl="1" indent="-285750">
              <a:buFont typeface="Wingdings" panose="05000000000000000000" pitchFamily="2" charset="2"/>
              <a:buChar char="Ø"/>
              <a:defRPr/>
            </a:pPr>
            <a:r>
              <a:rPr lang="ja-JP" altLang="en-US" dirty="0"/>
              <a:t>バイオマス分解酵素としての能力も重視。</a:t>
            </a:r>
          </a:p>
        </p:txBody>
      </p:sp>
      <p:sp>
        <p:nvSpPr>
          <p:cNvPr id="12" name="テキスト ボックス 11">
            <a:extLst>
              <a:ext uri="{FF2B5EF4-FFF2-40B4-BE49-F238E27FC236}">
                <a16:creationId xmlns:a16="http://schemas.microsoft.com/office/drawing/2014/main" id="{E05FD73C-6752-47DE-8534-849991C2D53A}"/>
              </a:ext>
            </a:extLst>
          </p:cNvPr>
          <p:cNvSpPr txBox="1"/>
          <p:nvPr/>
        </p:nvSpPr>
        <p:spPr>
          <a:xfrm>
            <a:off x="6393426" y="3760923"/>
            <a:ext cx="4953875" cy="369332"/>
          </a:xfrm>
          <a:prstGeom prst="rect">
            <a:avLst/>
          </a:prstGeom>
          <a:noFill/>
        </p:spPr>
        <p:txBody>
          <a:bodyPr wrap="square" rtlCol="0">
            <a:spAutoFit/>
          </a:bodyPr>
          <a:lstStyle/>
          <a:p>
            <a:pPr marL="285750" lvl="1" indent="-285750">
              <a:buFont typeface="Wingdings" panose="05000000000000000000" pitchFamily="2" charset="2"/>
              <a:buChar char="Ø"/>
              <a:defRPr/>
            </a:pPr>
            <a:r>
              <a:rPr lang="ja-JP" altLang="en-US" dirty="0"/>
              <a:t>大量データ活用を前提としないことも見据える。</a:t>
            </a:r>
          </a:p>
        </p:txBody>
      </p:sp>
      <p:cxnSp>
        <p:nvCxnSpPr>
          <p:cNvPr id="15" name="直線コネクタ 14">
            <a:extLst>
              <a:ext uri="{FF2B5EF4-FFF2-40B4-BE49-F238E27FC236}">
                <a16:creationId xmlns:a16="http://schemas.microsoft.com/office/drawing/2014/main" id="{7336D5B0-95A9-4CD1-9072-E83CF02359DC}"/>
              </a:ext>
            </a:extLst>
          </p:cNvPr>
          <p:cNvCxnSpPr>
            <a:cxnSpLocks/>
          </p:cNvCxnSpPr>
          <p:nvPr/>
        </p:nvCxnSpPr>
        <p:spPr>
          <a:xfrm flipV="1">
            <a:off x="803786" y="2133375"/>
            <a:ext cx="478743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4B49E16-7732-426D-B6B7-9BE4B7559C8E}"/>
              </a:ext>
            </a:extLst>
          </p:cNvPr>
          <p:cNvCxnSpPr>
            <a:cxnSpLocks/>
          </p:cNvCxnSpPr>
          <p:nvPr/>
        </p:nvCxnSpPr>
        <p:spPr>
          <a:xfrm flipV="1">
            <a:off x="6430296" y="2133375"/>
            <a:ext cx="495387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471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課題と来期検討事項</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6" name="テキスト ボックス 5">
            <a:extLst>
              <a:ext uri="{FF2B5EF4-FFF2-40B4-BE49-F238E27FC236}">
                <a16:creationId xmlns:a16="http://schemas.microsoft.com/office/drawing/2014/main" id="{A764C01F-667A-4C9E-AAD0-85FB675E1CA6}"/>
              </a:ext>
            </a:extLst>
          </p:cNvPr>
          <p:cNvSpPr txBox="1"/>
          <p:nvPr/>
        </p:nvSpPr>
        <p:spPr>
          <a:xfrm>
            <a:off x="1895128" y="1281693"/>
            <a:ext cx="2449895" cy="338554"/>
          </a:xfrm>
          <a:prstGeom prst="rect">
            <a:avLst/>
          </a:prstGeom>
          <a:noFill/>
        </p:spPr>
        <p:txBody>
          <a:bodyPr wrap="square" rtlCol="0">
            <a:spAutoFit/>
          </a:bodyPr>
          <a:lstStyle/>
          <a:p>
            <a:pPr algn="ctr"/>
            <a:r>
              <a:rPr kumimoji="1" lang="ja-JP" altLang="en-US" sz="1600" b="1"/>
              <a:t>プロジェクトの課題</a:t>
            </a:r>
            <a:endParaRPr kumimoji="1" lang="ja-JP" altLang="en-US" sz="1600" b="1" dirty="0"/>
          </a:p>
        </p:txBody>
      </p:sp>
      <p:sp>
        <p:nvSpPr>
          <p:cNvPr id="7" name="テキスト ボックス 6">
            <a:extLst>
              <a:ext uri="{FF2B5EF4-FFF2-40B4-BE49-F238E27FC236}">
                <a16:creationId xmlns:a16="http://schemas.microsoft.com/office/drawing/2014/main" id="{FA488812-E01E-482E-92E9-0EE1DFD935B3}"/>
              </a:ext>
            </a:extLst>
          </p:cNvPr>
          <p:cNvSpPr txBox="1"/>
          <p:nvPr/>
        </p:nvSpPr>
        <p:spPr>
          <a:xfrm>
            <a:off x="7682285" y="1277255"/>
            <a:ext cx="2449895" cy="338554"/>
          </a:xfrm>
          <a:prstGeom prst="rect">
            <a:avLst/>
          </a:prstGeom>
          <a:noFill/>
        </p:spPr>
        <p:txBody>
          <a:bodyPr wrap="square" rtlCol="0">
            <a:spAutoFit/>
          </a:bodyPr>
          <a:lstStyle/>
          <a:p>
            <a:pPr algn="ctr"/>
            <a:r>
              <a:rPr kumimoji="1" lang="ja-JP" altLang="en-US" sz="1600" b="1" dirty="0"/>
              <a:t>来期の検討事項</a:t>
            </a:r>
          </a:p>
        </p:txBody>
      </p:sp>
      <p:sp>
        <p:nvSpPr>
          <p:cNvPr id="8" name="テキスト ボックス 7">
            <a:extLst>
              <a:ext uri="{FF2B5EF4-FFF2-40B4-BE49-F238E27FC236}">
                <a16:creationId xmlns:a16="http://schemas.microsoft.com/office/drawing/2014/main" id="{CA996D35-8707-498B-841F-F4F8E945E642}"/>
              </a:ext>
            </a:extLst>
          </p:cNvPr>
          <p:cNvSpPr txBox="1"/>
          <p:nvPr/>
        </p:nvSpPr>
        <p:spPr>
          <a:xfrm>
            <a:off x="685799" y="2024907"/>
            <a:ext cx="4868552" cy="1200329"/>
          </a:xfrm>
          <a:prstGeom prst="rect">
            <a:avLst/>
          </a:prstGeom>
          <a:noFill/>
        </p:spPr>
        <p:txBody>
          <a:bodyPr wrap="square" rtlCol="0">
            <a:spAutoFit/>
          </a:bodyPr>
          <a:lstStyle/>
          <a:p>
            <a:pPr marL="285750" lvl="1" indent="-285750">
              <a:buFont typeface="Wingdings" panose="05000000000000000000" pitchFamily="2" charset="2"/>
              <a:buChar char="Ø"/>
              <a:defRPr/>
            </a:pPr>
            <a:r>
              <a:rPr lang="ja-JP" altLang="en-US" dirty="0"/>
              <a:t>多数の</a:t>
            </a:r>
            <a:r>
              <a:rPr lang="en-US" altLang="ja-JP" dirty="0"/>
              <a:t>CBD</a:t>
            </a:r>
            <a:r>
              <a:rPr lang="ja-JP" altLang="en-US" dirty="0"/>
              <a:t>について、</a:t>
            </a:r>
            <a:r>
              <a:rPr lang="en-US" altLang="ja-JP" dirty="0"/>
              <a:t>Wet</a:t>
            </a:r>
            <a:r>
              <a:rPr lang="ja-JP" altLang="en-US" dirty="0"/>
              <a:t>実験による結合能評価系だけでも十分確立しておらず、注意すべき条件や素早く実行可能な系などは検討中であるため、獲得できた実データ数は限定されている。</a:t>
            </a:r>
            <a:endParaRPr lang="en-US" altLang="ja-JP" dirty="0"/>
          </a:p>
        </p:txBody>
      </p:sp>
      <p:sp>
        <p:nvSpPr>
          <p:cNvPr id="9" name="テキスト ボックス 8">
            <a:extLst>
              <a:ext uri="{FF2B5EF4-FFF2-40B4-BE49-F238E27FC236}">
                <a16:creationId xmlns:a16="http://schemas.microsoft.com/office/drawing/2014/main" id="{1099605D-9E15-4EF8-9313-71D1A164A030}"/>
              </a:ext>
            </a:extLst>
          </p:cNvPr>
          <p:cNvSpPr txBox="1"/>
          <p:nvPr/>
        </p:nvSpPr>
        <p:spPr>
          <a:xfrm>
            <a:off x="685800" y="3532327"/>
            <a:ext cx="4868552" cy="923330"/>
          </a:xfrm>
          <a:prstGeom prst="rect">
            <a:avLst/>
          </a:prstGeom>
          <a:noFill/>
        </p:spPr>
        <p:txBody>
          <a:bodyPr wrap="square" rtlCol="0">
            <a:spAutoFit/>
          </a:bodyPr>
          <a:lstStyle/>
          <a:p>
            <a:pPr marL="285750" lvl="1" indent="-285750">
              <a:buFont typeface="Wingdings" panose="05000000000000000000" pitchFamily="2" charset="2"/>
              <a:buChar char="Ø"/>
              <a:defRPr/>
            </a:pPr>
            <a:r>
              <a:rPr lang="en-US" altLang="ja-JP" dirty="0"/>
              <a:t>CBD</a:t>
            </a:r>
            <a:r>
              <a:rPr lang="ja-JP" altLang="en-US" dirty="0"/>
              <a:t>の結合能力単体の解明に注力していたため、他の能力に関する知見獲得や検証が進められていない。</a:t>
            </a:r>
          </a:p>
        </p:txBody>
      </p:sp>
      <p:sp>
        <p:nvSpPr>
          <p:cNvPr id="10" name="テキスト ボックス 9">
            <a:extLst>
              <a:ext uri="{FF2B5EF4-FFF2-40B4-BE49-F238E27FC236}">
                <a16:creationId xmlns:a16="http://schemas.microsoft.com/office/drawing/2014/main" id="{E752746D-1F25-4E26-A614-889AAB91E319}"/>
              </a:ext>
            </a:extLst>
          </p:cNvPr>
          <p:cNvSpPr txBox="1"/>
          <p:nvPr/>
        </p:nvSpPr>
        <p:spPr>
          <a:xfrm>
            <a:off x="685799" y="4762748"/>
            <a:ext cx="4868552" cy="923330"/>
          </a:xfrm>
          <a:prstGeom prst="rect">
            <a:avLst/>
          </a:prstGeom>
          <a:noFill/>
        </p:spPr>
        <p:txBody>
          <a:bodyPr wrap="square" rtlCol="0">
            <a:spAutoFit/>
          </a:bodyPr>
          <a:lstStyle/>
          <a:p>
            <a:pPr marL="285750" lvl="1" indent="-285750">
              <a:buFont typeface="Wingdings" panose="05000000000000000000" pitchFamily="2" charset="2"/>
              <a:buChar char="Ø"/>
              <a:defRPr/>
            </a:pPr>
            <a:r>
              <a:rPr lang="ja-JP" altLang="en-US" dirty="0"/>
              <a:t>現状、机上計算で得たスコアデータや実データの関係から、有用な知見が得られていないため、意図的なサンプルスクリーニングが実現できていない。</a:t>
            </a:r>
          </a:p>
        </p:txBody>
      </p:sp>
      <p:sp>
        <p:nvSpPr>
          <p:cNvPr id="11" name="テキスト ボックス 10">
            <a:extLst>
              <a:ext uri="{FF2B5EF4-FFF2-40B4-BE49-F238E27FC236}">
                <a16:creationId xmlns:a16="http://schemas.microsoft.com/office/drawing/2014/main" id="{CEC922A2-354A-49A2-B6AC-23E8977B22BC}"/>
              </a:ext>
            </a:extLst>
          </p:cNvPr>
          <p:cNvSpPr txBox="1"/>
          <p:nvPr/>
        </p:nvSpPr>
        <p:spPr>
          <a:xfrm>
            <a:off x="6393426" y="2024907"/>
            <a:ext cx="4953875" cy="1200329"/>
          </a:xfrm>
          <a:prstGeom prst="rect">
            <a:avLst/>
          </a:prstGeom>
          <a:noFill/>
        </p:spPr>
        <p:txBody>
          <a:bodyPr wrap="square" rtlCol="0">
            <a:spAutoFit/>
          </a:bodyPr>
          <a:lstStyle/>
          <a:p>
            <a:pPr marL="285750" lvl="1" indent="-285750">
              <a:buFont typeface="Wingdings" panose="05000000000000000000" pitchFamily="2" charset="2"/>
              <a:buChar char="Ø"/>
              <a:defRPr/>
            </a:pPr>
            <a:r>
              <a:rPr lang="ja-JP" altLang="en-US" dirty="0"/>
              <a:t>今期までは外部業者への実験依頼や社内ラボでの実験で進めていたが、来期からは共同研究先の研究室に社員を派遣し、先生から指導いただきながら、実験系の検討・評価を進める予定。</a:t>
            </a:r>
          </a:p>
        </p:txBody>
      </p:sp>
      <p:sp>
        <p:nvSpPr>
          <p:cNvPr id="12" name="テキスト ボックス 11">
            <a:extLst>
              <a:ext uri="{FF2B5EF4-FFF2-40B4-BE49-F238E27FC236}">
                <a16:creationId xmlns:a16="http://schemas.microsoft.com/office/drawing/2014/main" id="{E05FD73C-6752-47DE-8534-849991C2D53A}"/>
              </a:ext>
            </a:extLst>
          </p:cNvPr>
          <p:cNvSpPr txBox="1"/>
          <p:nvPr/>
        </p:nvSpPr>
        <p:spPr>
          <a:xfrm>
            <a:off x="6393426" y="3532327"/>
            <a:ext cx="4953875" cy="646331"/>
          </a:xfrm>
          <a:prstGeom prst="rect">
            <a:avLst/>
          </a:prstGeom>
          <a:noFill/>
        </p:spPr>
        <p:txBody>
          <a:bodyPr wrap="square" rtlCol="0">
            <a:spAutoFit/>
          </a:bodyPr>
          <a:lstStyle/>
          <a:p>
            <a:pPr marL="285750" lvl="1" indent="-285750">
              <a:buFont typeface="Wingdings" panose="05000000000000000000" pitchFamily="2" charset="2"/>
              <a:buChar char="Ø"/>
              <a:defRPr/>
            </a:pPr>
            <a:r>
              <a:rPr lang="ja-JP" altLang="en-US" dirty="0"/>
              <a:t>バイオマス分解酵素としての利活用を視野に入れ、分解能力に関する調査や検証を進める予定。</a:t>
            </a:r>
          </a:p>
        </p:txBody>
      </p:sp>
      <p:sp>
        <p:nvSpPr>
          <p:cNvPr id="13" name="テキスト ボックス 12">
            <a:extLst>
              <a:ext uri="{FF2B5EF4-FFF2-40B4-BE49-F238E27FC236}">
                <a16:creationId xmlns:a16="http://schemas.microsoft.com/office/drawing/2014/main" id="{F90550B4-9C69-4AF6-895E-2EED95F09347}"/>
              </a:ext>
            </a:extLst>
          </p:cNvPr>
          <p:cNvSpPr txBox="1"/>
          <p:nvPr/>
        </p:nvSpPr>
        <p:spPr>
          <a:xfrm>
            <a:off x="6393426" y="4724896"/>
            <a:ext cx="4953875" cy="1200329"/>
          </a:xfrm>
          <a:prstGeom prst="rect">
            <a:avLst/>
          </a:prstGeom>
          <a:noFill/>
        </p:spPr>
        <p:txBody>
          <a:bodyPr wrap="square" rtlCol="0">
            <a:spAutoFit/>
          </a:bodyPr>
          <a:lstStyle/>
          <a:p>
            <a:pPr marL="285750" lvl="1" indent="-285750">
              <a:buFont typeface="Wingdings" panose="05000000000000000000" pitchFamily="2" charset="2"/>
              <a:buChar char="Ø"/>
              <a:defRPr/>
            </a:pPr>
            <a:r>
              <a:rPr lang="ja-JP" altLang="en-US" dirty="0"/>
              <a:t>バイオマス分解酵素としての利活用を考えると、天然酵素と同等程度の結合能があれば十分なため、「結合能が無いサンプルを捨てること」を念頭に置いた方針に設定した。</a:t>
            </a:r>
          </a:p>
        </p:txBody>
      </p:sp>
      <p:cxnSp>
        <p:nvCxnSpPr>
          <p:cNvPr id="15" name="直線コネクタ 14">
            <a:extLst>
              <a:ext uri="{FF2B5EF4-FFF2-40B4-BE49-F238E27FC236}">
                <a16:creationId xmlns:a16="http://schemas.microsoft.com/office/drawing/2014/main" id="{7336D5B0-95A9-4CD1-9072-E83CF02359DC}"/>
              </a:ext>
            </a:extLst>
          </p:cNvPr>
          <p:cNvCxnSpPr>
            <a:cxnSpLocks/>
          </p:cNvCxnSpPr>
          <p:nvPr/>
        </p:nvCxnSpPr>
        <p:spPr>
          <a:xfrm flipV="1">
            <a:off x="803786" y="1690927"/>
            <a:ext cx="478743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4B49E16-7732-426D-B6B7-9BE4B7559C8E}"/>
              </a:ext>
            </a:extLst>
          </p:cNvPr>
          <p:cNvCxnSpPr>
            <a:cxnSpLocks/>
          </p:cNvCxnSpPr>
          <p:nvPr/>
        </p:nvCxnSpPr>
        <p:spPr>
          <a:xfrm flipV="1">
            <a:off x="6430296" y="1690927"/>
            <a:ext cx="495387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1309167-006A-4EAA-BD94-3C6EA24A3234}"/>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5. </a:t>
            </a:r>
            <a:r>
              <a:rPr kumimoji="1" lang="ja-JP" altLang="en-US" sz="1600" b="1" dirty="0">
                <a:solidFill>
                  <a:schemeClr val="bg1"/>
                </a:solidFill>
              </a:rPr>
              <a:t>プロジェクト全体の状況</a:t>
            </a:r>
          </a:p>
        </p:txBody>
      </p:sp>
    </p:spTree>
    <p:extLst>
      <p:ext uri="{BB962C8B-B14F-4D97-AF65-F5344CB8AC3E}">
        <p14:creationId xmlns:p14="http://schemas.microsoft.com/office/powerpoint/2010/main" val="54594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熊谷の関わり</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353961" y="1034095"/>
            <a:ext cx="11563219" cy="339243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まだ、</a:t>
            </a:r>
            <a:r>
              <a:rPr lang="en-US" altLang="ja-JP" dirty="0"/>
              <a:t>FY22</a:t>
            </a:r>
            <a:r>
              <a:rPr lang="ja-JP" altLang="en-US" dirty="0"/>
              <a:t>のスケジュールを設定していない。</a:t>
            </a:r>
            <a:endParaRPr lang="en-US" altLang="ja-JP" dirty="0"/>
          </a:p>
          <a:p>
            <a:pPr>
              <a:defRPr/>
            </a:pPr>
            <a:r>
              <a:rPr lang="ja-JP" altLang="en-US" dirty="0"/>
              <a:t>一方、</a:t>
            </a:r>
            <a:r>
              <a:rPr lang="en-US" altLang="ja-JP" dirty="0"/>
              <a:t>FY22</a:t>
            </a:r>
            <a:r>
              <a:rPr lang="ja-JP" altLang="en-US" dirty="0"/>
              <a:t>も熊谷はデータ分析を中心に実施することが予想される。</a:t>
            </a:r>
            <a:endParaRPr lang="en-US" altLang="ja-JP" dirty="0"/>
          </a:p>
          <a:p>
            <a:pPr lvl="1">
              <a:defRPr/>
            </a:pPr>
            <a:r>
              <a:rPr lang="ja-JP" altLang="en-US" dirty="0"/>
              <a:t>変異体探索はスコアリングが確立しないと、あまり意義が無い。</a:t>
            </a:r>
            <a:endParaRPr lang="en-US" altLang="ja-JP" dirty="0"/>
          </a:p>
          <a:p>
            <a:pPr lvl="1">
              <a:defRPr/>
            </a:pPr>
            <a:r>
              <a:rPr lang="ja-JP" altLang="en-US" dirty="0"/>
              <a:t>ただし、少量のデータ分析のため、深いドメイン知識が必要な泥臭い作業が予想される。</a:t>
            </a:r>
            <a:endParaRPr lang="en-US" altLang="ja-JP" dirty="0"/>
          </a:p>
          <a:p>
            <a:pPr>
              <a:defRPr/>
            </a:pPr>
            <a:r>
              <a:rPr lang="ja-JP" altLang="en-US" dirty="0"/>
              <a:t>最適化チーム（管理側）としては、これで問題ないか？</a:t>
            </a:r>
            <a:endParaRPr lang="en-US" altLang="ja-JP" dirty="0"/>
          </a:p>
          <a:p>
            <a:pPr lvl="1">
              <a:defRPr/>
            </a:pPr>
            <a:r>
              <a:rPr lang="ja-JP" altLang="en-US" dirty="0"/>
              <a:t>最適化や機械学習などの知識はあまり使わない作業でも良い？</a:t>
            </a:r>
            <a:endParaRPr lang="en-US" altLang="ja-JP" dirty="0"/>
          </a:p>
          <a:p>
            <a:pPr lvl="1">
              <a:defRPr/>
            </a:pPr>
            <a:r>
              <a:rPr lang="ja-JP" altLang="en-US" dirty="0"/>
              <a:t>一方、個人的には継続したいが、どういう目的で最適化チームと請け負って</a:t>
            </a:r>
            <a:endParaRPr lang="en-US" altLang="ja-JP" dirty="0"/>
          </a:p>
        </p:txBody>
      </p:sp>
      <p:sp>
        <p:nvSpPr>
          <p:cNvPr id="7" name="テキスト ボックス 6">
            <a:extLst>
              <a:ext uri="{FF2B5EF4-FFF2-40B4-BE49-F238E27FC236}">
                <a16:creationId xmlns:a16="http://schemas.microsoft.com/office/drawing/2014/main" id="{CADC98A3-DA93-41CF-8051-3E56E05CF01F}"/>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5. </a:t>
            </a:r>
            <a:r>
              <a:rPr kumimoji="1" lang="ja-JP" altLang="en-US" sz="1600" b="1" dirty="0">
                <a:solidFill>
                  <a:schemeClr val="bg1"/>
                </a:solidFill>
              </a:rPr>
              <a:t>プロジェクト全体の状況</a:t>
            </a:r>
          </a:p>
        </p:txBody>
      </p:sp>
    </p:spTree>
    <p:extLst>
      <p:ext uri="{BB962C8B-B14F-4D97-AF65-F5344CB8AC3E}">
        <p14:creationId xmlns:p14="http://schemas.microsoft.com/office/powerpoint/2010/main" val="3832041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25</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BA1580-5F34-484C-8F9F-3DE37294380B}"/>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0A820025-5D14-47FE-98A9-4B82B77654E8}"/>
              </a:ext>
            </a:extLst>
          </p:cNvPr>
          <p:cNvSpPr>
            <a:spLocks noGrp="1"/>
          </p:cNvSpPr>
          <p:nvPr>
            <p:ph type="sldNum" sz="quarter" idx="12"/>
          </p:nvPr>
        </p:nvSpPr>
        <p:spPr/>
        <p:txBody>
          <a:bodyPr/>
          <a:lstStyle/>
          <a:p>
            <a:fld id="{584EAAFE-CFE5-40AD-8E95-5BFF290DC5CF}" type="slidenum">
              <a:rPr kumimoji="1" lang="ja-JP" altLang="en-US" smtClean="0"/>
              <a:pPr/>
              <a:t>3</a:t>
            </a:fld>
            <a:endParaRPr kumimoji="1" lang="ja-JP" altLang="en-US"/>
          </a:p>
        </p:txBody>
      </p:sp>
      <p:sp>
        <p:nvSpPr>
          <p:cNvPr id="4" name="テキスト プレースホルダー 3">
            <a:extLst>
              <a:ext uri="{FF2B5EF4-FFF2-40B4-BE49-F238E27FC236}">
                <a16:creationId xmlns:a16="http://schemas.microsoft.com/office/drawing/2014/main" id="{982DC22A-521C-4B4C-AF22-EA89075EE4C8}"/>
              </a:ext>
            </a:extLst>
          </p:cNvPr>
          <p:cNvSpPr>
            <a:spLocks noGrp="1"/>
          </p:cNvSpPr>
          <p:nvPr>
            <p:ph type="body" sz="quarter" idx="13"/>
          </p:nvPr>
        </p:nvSpPr>
        <p:spPr/>
        <p:txBody>
          <a:bodyPr/>
          <a:lstStyle/>
          <a:p>
            <a:r>
              <a:rPr kumimoji="1" lang="en-US" altLang="ja-JP" dirty="0"/>
              <a:t>FY21</a:t>
            </a:r>
            <a:r>
              <a:rPr kumimoji="1" lang="ja-JP" altLang="en-US" dirty="0"/>
              <a:t>の成果概要</a:t>
            </a:r>
            <a:endParaRPr kumimoji="1" lang="en-US" altLang="ja-JP" dirty="0"/>
          </a:p>
          <a:p>
            <a:r>
              <a:rPr kumimoji="1" lang="ja-JP" altLang="en-US" dirty="0"/>
              <a:t>スコア分析</a:t>
            </a:r>
            <a:endParaRPr kumimoji="1" lang="en-US" altLang="ja-JP" dirty="0"/>
          </a:p>
          <a:p>
            <a:r>
              <a:rPr kumimoji="1" lang="ja-JP" altLang="en-US" dirty="0"/>
              <a:t>特徴抽出</a:t>
            </a:r>
            <a:endParaRPr kumimoji="1" lang="en-US" altLang="ja-JP" dirty="0"/>
          </a:p>
          <a:p>
            <a:r>
              <a:rPr lang="en-US" altLang="ja-JP" dirty="0"/>
              <a:t>AlphaFold2</a:t>
            </a:r>
            <a:r>
              <a:rPr lang="ja-JP" altLang="en-US" dirty="0"/>
              <a:t>によるサンプル評価</a:t>
            </a:r>
            <a:endParaRPr lang="en-US" altLang="ja-JP" dirty="0"/>
          </a:p>
          <a:p>
            <a:r>
              <a:rPr kumimoji="1" lang="ja-JP" altLang="en-US" dirty="0"/>
              <a:t>プロジェクト全体の状況</a:t>
            </a:r>
          </a:p>
        </p:txBody>
      </p:sp>
    </p:spTree>
    <p:extLst>
      <p:ext uri="{BB962C8B-B14F-4D97-AF65-F5344CB8AC3E}">
        <p14:creationId xmlns:p14="http://schemas.microsoft.com/office/powerpoint/2010/main" val="4224906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FY21</a:t>
            </a:r>
            <a:r>
              <a:rPr lang="ja-JP" altLang="en-US" dirty="0"/>
              <a:t>上期の実施項目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FY21</a:t>
            </a:r>
            <a:r>
              <a:rPr lang="ja-JP" altLang="en-US" sz="1600" b="1" dirty="0">
                <a:solidFill>
                  <a:schemeClr val="bg1"/>
                </a:solidFill>
              </a:rPr>
              <a:t>の成果</a:t>
            </a:r>
            <a:r>
              <a:rPr kumimoji="1" lang="ja-JP" altLang="en-US" sz="1600" b="1" dirty="0">
                <a:solidFill>
                  <a:schemeClr val="bg1"/>
                </a:solidFill>
              </a:rPr>
              <a:t>概要</a:t>
            </a:r>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413232" y="895217"/>
            <a:ext cx="11503948" cy="524749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000" dirty="0"/>
              <a:t>4</a:t>
            </a:r>
            <a:r>
              <a:rPr lang="ja-JP" altLang="en-US" sz="2000" dirty="0"/>
              <a:t>月～</a:t>
            </a:r>
            <a:r>
              <a:rPr lang="en-US" altLang="ja-JP" sz="2000" dirty="0"/>
              <a:t>7</a:t>
            </a:r>
            <a:r>
              <a:rPr lang="ja-JP" altLang="en-US" sz="2000" dirty="0"/>
              <a:t>月：蛍光面積に関するデータ分析</a:t>
            </a:r>
            <a:endParaRPr lang="en-US" altLang="ja-JP" sz="2000" dirty="0"/>
          </a:p>
          <a:p>
            <a:pPr lvl="1">
              <a:defRPr/>
            </a:pPr>
            <a:r>
              <a:rPr lang="ja-JP" altLang="en-US" sz="1800" dirty="0"/>
              <a:t>スコアデータから、蛍光面積の数値・クラスを予測するモデルを作り、コントロール系／通常のサンプルを大まかに識別できる可能性を示した</a:t>
            </a:r>
            <a:endParaRPr lang="en-US" altLang="ja-JP" sz="1800" dirty="0"/>
          </a:p>
          <a:p>
            <a:pPr>
              <a:defRPr/>
            </a:pPr>
            <a:r>
              <a:rPr lang="en-US" altLang="ja-JP" sz="2000" dirty="0"/>
              <a:t>4</a:t>
            </a:r>
            <a:r>
              <a:rPr lang="ja-JP" altLang="en-US" sz="2000" dirty="0"/>
              <a:t>月～</a:t>
            </a:r>
            <a:r>
              <a:rPr lang="en-US" altLang="ja-JP" sz="2000" dirty="0"/>
              <a:t>7</a:t>
            </a:r>
            <a:r>
              <a:rPr lang="ja-JP" altLang="en-US" sz="2000" dirty="0"/>
              <a:t>月：</a:t>
            </a:r>
            <a:r>
              <a:rPr lang="en-US" altLang="ja-JP" sz="2000" dirty="0"/>
              <a:t>2cbh</a:t>
            </a:r>
            <a:r>
              <a:rPr lang="ja-JP" altLang="en-US" sz="2000" dirty="0"/>
              <a:t>の変異体探索</a:t>
            </a:r>
            <a:endParaRPr lang="en-US" altLang="ja-JP" sz="2000" dirty="0"/>
          </a:p>
          <a:p>
            <a:pPr lvl="1">
              <a:defRPr/>
            </a:pPr>
            <a:r>
              <a:rPr lang="en-US" altLang="ja-JP" sz="1800" dirty="0"/>
              <a:t>1cbh</a:t>
            </a:r>
            <a:r>
              <a:rPr lang="ja-JP" altLang="en-US" sz="1800" dirty="0"/>
              <a:t>と</a:t>
            </a:r>
            <a:r>
              <a:rPr lang="en-US" altLang="ja-JP" sz="1800" dirty="0"/>
              <a:t>2cbh</a:t>
            </a:r>
            <a:r>
              <a:rPr lang="ja-JP" altLang="en-US" sz="1800" dirty="0"/>
              <a:t>平均の変異表現頻度分布を比較し、いくつかの差があることを確認</a:t>
            </a:r>
            <a:endParaRPr lang="en-US" altLang="ja-JP" sz="1800" dirty="0"/>
          </a:p>
          <a:p>
            <a:pPr>
              <a:defRPr/>
            </a:pPr>
            <a:r>
              <a:rPr lang="en-US" altLang="ja-JP" sz="2000" dirty="0"/>
              <a:t>7</a:t>
            </a:r>
            <a:r>
              <a:rPr lang="ja-JP" altLang="en-US" sz="2000" dirty="0"/>
              <a:t>月：変異体の内訳スコア分析</a:t>
            </a:r>
            <a:endParaRPr lang="en-US" altLang="ja-JP" sz="2000" dirty="0"/>
          </a:p>
          <a:p>
            <a:pPr lvl="1">
              <a:defRPr/>
            </a:pPr>
            <a:r>
              <a:rPr lang="en-US" altLang="ja-JP" sz="1800" dirty="0"/>
              <a:t>Affinity</a:t>
            </a:r>
            <a:r>
              <a:rPr lang="ja-JP" altLang="en-US" sz="1800" dirty="0"/>
              <a:t>と関係がある内訳スコアがあったが、特に相関が強いわけではなく、合理的な解釈もできなかった</a:t>
            </a:r>
            <a:endParaRPr lang="en-US" altLang="ja-JP" sz="1800" dirty="0"/>
          </a:p>
          <a:p>
            <a:pPr>
              <a:defRPr/>
            </a:pPr>
            <a:r>
              <a:rPr lang="en-US" altLang="ja-JP" sz="2000" dirty="0"/>
              <a:t>8</a:t>
            </a:r>
            <a:r>
              <a:rPr lang="ja-JP" altLang="en-US" sz="2000" dirty="0"/>
              <a:t>月：配列と結合能に関するデータ分析</a:t>
            </a:r>
            <a:endParaRPr lang="en-US" altLang="ja-JP" sz="2000" dirty="0"/>
          </a:p>
          <a:p>
            <a:pPr lvl="1">
              <a:defRPr/>
            </a:pPr>
            <a:r>
              <a:rPr lang="ja-JP" altLang="en-US" sz="1800" dirty="0"/>
              <a:t>配列から、結合能クラスを予測するモデルを作り、約</a:t>
            </a:r>
            <a:r>
              <a:rPr lang="en-US" altLang="ja-JP" sz="1800" dirty="0"/>
              <a:t>75%</a:t>
            </a:r>
            <a:r>
              <a:rPr lang="ja-JP" altLang="en-US" sz="1800" dirty="0"/>
              <a:t>精度でコントロール系／</a:t>
            </a:r>
            <a:r>
              <a:rPr lang="en-US" altLang="ja-JP" sz="1800" dirty="0"/>
              <a:t>WT</a:t>
            </a:r>
            <a:r>
              <a:rPr lang="ja-JP" altLang="en-US" sz="1800" dirty="0"/>
              <a:t>に近いのかを識別できる可能性を示した</a:t>
            </a:r>
            <a:endParaRPr lang="en-US" altLang="ja-JP" sz="1800" dirty="0"/>
          </a:p>
          <a:p>
            <a:pPr lvl="1">
              <a:defRPr/>
            </a:pPr>
            <a:r>
              <a:rPr lang="ja-JP" altLang="en-US" sz="1800" dirty="0"/>
              <a:t>特徴量の重要度を基準に、汎化性能を維持する変異パターンを絞ることで、結合能の観点から改変を許容／禁止</a:t>
            </a:r>
            <a:r>
              <a:rPr lang="ja-JP" altLang="en-US" sz="1800" dirty="0" err="1"/>
              <a:t>すべきかと</a:t>
            </a:r>
            <a:r>
              <a:rPr lang="ja-JP" altLang="en-US" sz="1800" dirty="0"/>
              <a:t>いう指針を抽出して与える方法を確立した</a:t>
            </a:r>
            <a:endParaRPr lang="en-US" altLang="ja-JP" sz="1800" dirty="0"/>
          </a:p>
          <a:p>
            <a:pPr lvl="1">
              <a:defRPr/>
            </a:pPr>
            <a:r>
              <a:rPr lang="ja-JP" altLang="en-US" sz="1800" dirty="0"/>
              <a:t>ただし、この結果からはアラニンスキャンなどの効果が既知の変異が中心に残ったため、他のパターンの有効性は未確認</a:t>
            </a:r>
            <a:endParaRPr lang="en-US" altLang="ja-JP" sz="1800" dirty="0"/>
          </a:p>
        </p:txBody>
      </p:sp>
    </p:spTree>
    <p:extLst>
      <p:ext uri="{BB962C8B-B14F-4D97-AF65-F5344CB8AC3E}">
        <p14:creationId xmlns:p14="http://schemas.microsoft.com/office/powerpoint/2010/main" val="134108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FY21</a:t>
            </a:r>
            <a:r>
              <a:rPr lang="ja-JP" altLang="en-US" dirty="0"/>
              <a:t>下期の実施項目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413232" y="895216"/>
            <a:ext cx="11503948" cy="490827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000" dirty="0"/>
              <a:t>9</a:t>
            </a:r>
            <a:r>
              <a:rPr lang="ja-JP" altLang="en-US" sz="2000" dirty="0"/>
              <a:t>月～</a:t>
            </a:r>
            <a:r>
              <a:rPr lang="en-US" altLang="ja-JP" sz="2000" dirty="0"/>
              <a:t>10</a:t>
            </a:r>
            <a:r>
              <a:rPr lang="ja-JP" altLang="en-US" sz="2000" dirty="0"/>
              <a:t>月：スコアデータ分析</a:t>
            </a:r>
            <a:endParaRPr lang="en-US" altLang="ja-JP" sz="2000" dirty="0"/>
          </a:p>
          <a:p>
            <a:pPr lvl="1">
              <a:defRPr/>
            </a:pPr>
            <a:r>
              <a:rPr lang="ja-JP" altLang="en-US" sz="1800" dirty="0"/>
              <a:t>改めてスコアデータ・結合能データを修正・整理した</a:t>
            </a:r>
            <a:endParaRPr lang="en-US" altLang="ja-JP" sz="1800" dirty="0"/>
          </a:p>
          <a:p>
            <a:pPr lvl="1">
              <a:defRPr/>
            </a:pPr>
            <a:r>
              <a:rPr lang="ja-JP" altLang="en-US" sz="1800" dirty="0"/>
              <a:t>特定の変異ケースについては</a:t>
            </a:r>
            <a:r>
              <a:rPr lang="en-US" altLang="ja-JP" sz="1800" dirty="0"/>
              <a:t>Affinity</a:t>
            </a:r>
            <a:r>
              <a:rPr lang="ja-JP" altLang="en-US" sz="1800" dirty="0"/>
              <a:t>と結合能に関係が見られたが、全般的には確認できなかった</a:t>
            </a:r>
            <a:endParaRPr lang="en-US" altLang="ja-JP" sz="1800" dirty="0"/>
          </a:p>
          <a:p>
            <a:pPr>
              <a:defRPr/>
            </a:pPr>
            <a:r>
              <a:rPr lang="en-US" altLang="ja-JP" sz="2000" dirty="0"/>
              <a:t>11</a:t>
            </a:r>
            <a:r>
              <a:rPr lang="ja-JP" altLang="en-US" sz="2000" dirty="0"/>
              <a:t>月～</a:t>
            </a:r>
            <a:r>
              <a:rPr lang="en-US" altLang="ja-JP" sz="2000" dirty="0"/>
              <a:t>2</a:t>
            </a:r>
            <a:r>
              <a:rPr lang="ja-JP" altLang="en-US" sz="2000" dirty="0"/>
              <a:t>月：技術サーベイ</a:t>
            </a:r>
            <a:endParaRPr lang="en-US" altLang="ja-JP" sz="2000" dirty="0"/>
          </a:p>
          <a:p>
            <a:pPr lvl="1">
              <a:defRPr/>
            </a:pPr>
            <a:r>
              <a:rPr lang="ja-JP" altLang="en-US" sz="1800" dirty="0"/>
              <a:t>近年のタンパク質設計に関する論文を中心にサーベイし、</a:t>
            </a:r>
            <a:r>
              <a:rPr lang="en-US" altLang="ja-JP" sz="1800" dirty="0"/>
              <a:t>Rosetta</a:t>
            </a:r>
            <a:r>
              <a:rPr lang="ja-JP" altLang="en-US" sz="1800" dirty="0"/>
              <a:t>による設計方法との違いなどを考察した</a:t>
            </a:r>
            <a:endParaRPr lang="en-US" altLang="ja-JP" sz="1800" dirty="0"/>
          </a:p>
          <a:p>
            <a:pPr lvl="1">
              <a:defRPr/>
            </a:pPr>
            <a:r>
              <a:rPr lang="ja-JP" altLang="en-US" sz="1800" dirty="0"/>
              <a:t>タンパク質設計の論文を読める程度の知識は定着した？</a:t>
            </a:r>
            <a:endParaRPr lang="en-US" altLang="ja-JP" sz="1800" dirty="0"/>
          </a:p>
          <a:p>
            <a:pPr>
              <a:defRPr/>
            </a:pPr>
            <a:r>
              <a:rPr lang="en-US" altLang="ja-JP" sz="2000" dirty="0"/>
              <a:t>12</a:t>
            </a:r>
            <a:r>
              <a:rPr lang="ja-JP" altLang="en-US" sz="2000" dirty="0"/>
              <a:t>月～</a:t>
            </a:r>
            <a:r>
              <a:rPr lang="en-US" altLang="ja-JP" sz="2000" dirty="0"/>
              <a:t>2</a:t>
            </a:r>
            <a:r>
              <a:rPr lang="ja-JP" altLang="en-US" sz="2000" dirty="0"/>
              <a:t>月：デザインの評価指標・</a:t>
            </a:r>
            <a:r>
              <a:rPr lang="en-US" altLang="ja-JP" sz="2000" dirty="0"/>
              <a:t>AlphaFold2</a:t>
            </a:r>
          </a:p>
          <a:p>
            <a:pPr lvl="1">
              <a:defRPr/>
            </a:pPr>
            <a:r>
              <a:rPr lang="ja-JP" altLang="en-US" sz="1800" dirty="0"/>
              <a:t>上期までの分析結果を踏まえ、デザインのスコアリングについて深堀した</a:t>
            </a:r>
            <a:endParaRPr lang="en-US" altLang="ja-JP" sz="1800" dirty="0"/>
          </a:p>
          <a:p>
            <a:pPr lvl="1">
              <a:defRPr/>
            </a:pPr>
            <a:r>
              <a:rPr lang="en-US" altLang="ja-JP" sz="1800" dirty="0"/>
              <a:t>AlphaFold2</a:t>
            </a:r>
            <a:r>
              <a:rPr lang="ja-JP" altLang="en-US" sz="1800" dirty="0"/>
              <a:t>の使い方などを調査し、デザインを評価した結果、</a:t>
            </a:r>
            <a:r>
              <a:rPr lang="en-US" altLang="ja-JP" sz="1800" dirty="0"/>
              <a:t>Rosetta</a:t>
            </a:r>
            <a:r>
              <a:rPr lang="ja-JP" altLang="en-US" sz="1800" dirty="0"/>
              <a:t>との違いがあることがわかった</a:t>
            </a:r>
            <a:endParaRPr lang="en-US" altLang="ja-JP" sz="1800" dirty="0"/>
          </a:p>
          <a:p>
            <a:pPr lvl="1">
              <a:defRPr/>
            </a:pPr>
            <a:r>
              <a:rPr lang="ja-JP" altLang="en-US" sz="1800" dirty="0"/>
              <a:t>ただし、一部のサンプルにしか適用していないため、これを利用したスクリーニングの有効性は不明</a:t>
            </a:r>
            <a:endParaRPr lang="en-US" altLang="ja-JP" sz="1800" dirty="0"/>
          </a:p>
          <a:p>
            <a:pPr>
              <a:defRPr/>
            </a:pPr>
            <a:r>
              <a:rPr lang="en-US" altLang="ja-JP" sz="2000" dirty="0"/>
              <a:t>3</a:t>
            </a:r>
            <a:r>
              <a:rPr lang="ja-JP" altLang="en-US" sz="2000" dirty="0"/>
              <a:t>月：来期課題設定</a:t>
            </a:r>
            <a:endParaRPr lang="en-US" altLang="ja-JP" sz="2000" dirty="0"/>
          </a:p>
          <a:p>
            <a:pPr>
              <a:defRPr/>
            </a:pPr>
            <a:r>
              <a:rPr lang="en-US" altLang="ja-JP" sz="2000" dirty="0"/>
              <a:t>3</a:t>
            </a:r>
            <a:r>
              <a:rPr lang="ja-JP" altLang="en-US" sz="2000" dirty="0"/>
              <a:t>月：サンプル簡易スクリーニング検討</a:t>
            </a:r>
            <a:endParaRPr lang="en-US" altLang="ja-JP" sz="2000" dirty="0"/>
          </a:p>
        </p:txBody>
      </p:sp>
      <p:sp>
        <p:nvSpPr>
          <p:cNvPr id="7" name="テキスト ボックス 6">
            <a:extLst>
              <a:ext uri="{FF2B5EF4-FFF2-40B4-BE49-F238E27FC236}">
                <a16:creationId xmlns:a16="http://schemas.microsoft.com/office/drawing/2014/main" id="{32D1CE33-3BAB-437C-AF51-80F55DD5E6D5}"/>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FY21</a:t>
            </a:r>
            <a:r>
              <a:rPr lang="ja-JP" altLang="en-US" sz="1600" b="1" dirty="0">
                <a:solidFill>
                  <a:schemeClr val="bg1"/>
                </a:solidFill>
              </a:rPr>
              <a:t>の成果</a:t>
            </a:r>
            <a:r>
              <a:rPr kumimoji="1" lang="ja-JP" altLang="en-US" sz="1600" b="1" dirty="0">
                <a:solidFill>
                  <a:schemeClr val="bg1"/>
                </a:solidFill>
              </a:rPr>
              <a:t>概要</a:t>
            </a:r>
          </a:p>
        </p:txBody>
      </p:sp>
    </p:spTree>
    <p:extLst>
      <p:ext uri="{BB962C8B-B14F-4D97-AF65-F5344CB8AC3E}">
        <p14:creationId xmlns:p14="http://schemas.microsoft.com/office/powerpoint/2010/main" val="361764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矢印: 右 40">
            <a:extLst>
              <a:ext uri="{FF2B5EF4-FFF2-40B4-BE49-F238E27FC236}">
                <a16:creationId xmlns:a16="http://schemas.microsoft.com/office/drawing/2014/main" id="{EFA3DADF-53BC-4127-9662-B3237E6CEBF8}"/>
              </a:ext>
            </a:extLst>
          </p:cNvPr>
          <p:cNvSpPr/>
          <p:nvPr/>
        </p:nvSpPr>
        <p:spPr>
          <a:xfrm>
            <a:off x="1393104" y="4669870"/>
            <a:ext cx="805293" cy="224489"/>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獲得した技術・知見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353961" y="938233"/>
            <a:ext cx="11563219" cy="59580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2021</a:t>
            </a:r>
            <a:r>
              <a:rPr lang="ja-JP" altLang="en-US" sz="2800" dirty="0"/>
              <a:t>年度の成果として、獲得した技術・知見は下記の通り。</a:t>
            </a:r>
            <a:endParaRPr lang="en-US" altLang="ja-JP" sz="2800" dirty="0"/>
          </a:p>
        </p:txBody>
      </p:sp>
      <p:sp>
        <p:nvSpPr>
          <p:cNvPr id="9" name="フローチャート: 手作業 8">
            <a:extLst>
              <a:ext uri="{FF2B5EF4-FFF2-40B4-BE49-F238E27FC236}">
                <a16:creationId xmlns:a16="http://schemas.microsoft.com/office/drawing/2014/main" id="{5FB4A475-D82C-4480-9A51-11FC404EB961}"/>
              </a:ext>
            </a:extLst>
          </p:cNvPr>
          <p:cNvSpPr/>
          <p:nvPr/>
        </p:nvSpPr>
        <p:spPr>
          <a:xfrm rot="16200000">
            <a:off x="1190934" y="4628861"/>
            <a:ext cx="1216742" cy="280223"/>
          </a:xfrm>
          <a:prstGeom prst="flowChartManualOperatio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32F9F3D2-9F3D-4757-9B13-D08C47BA3302}"/>
              </a:ext>
            </a:extLst>
          </p:cNvPr>
          <p:cNvSpPr txBox="1"/>
          <p:nvPr/>
        </p:nvSpPr>
        <p:spPr>
          <a:xfrm>
            <a:off x="206475" y="3547645"/>
            <a:ext cx="1183559" cy="338554"/>
          </a:xfrm>
          <a:prstGeom prst="rect">
            <a:avLst/>
          </a:prstGeom>
          <a:noFill/>
        </p:spPr>
        <p:txBody>
          <a:bodyPr wrap="square" rtlCol="0">
            <a:spAutoFit/>
          </a:bodyPr>
          <a:lstStyle/>
          <a:p>
            <a:pPr algn="ctr"/>
            <a:r>
              <a:rPr kumimoji="1" lang="ja-JP" altLang="en-US" sz="1600" dirty="0"/>
              <a:t>実験値</a:t>
            </a:r>
          </a:p>
        </p:txBody>
      </p:sp>
      <p:sp>
        <p:nvSpPr>
          <p:cNvPr id="13" name="テキスト ボックス 12">
            <a:extLst>
              <a:ext uri="{FF2B5EF4-FFF2-40B4-BE49-F238E27FC236}">
                <a16:creationId xmlns:a16="http://schemas.microsoft.com/office/drawing/2014/main" id="{CD312AB4-C1C4-4E50-BC6F-1AD010BBCF71}"/>
              </a:ext>
            </a:extLst>
          </p:cNvPr>
          <p:cNvSpPr txBox="1"/>
          <p:nvPr/>
        </p:nvSpPr>
        <p:spPr>
          <a:xfrm>
            <a:off x="206475" y="4599696"/>
            <a:ext cx="1183559" cy="338554"/>
          </a:xfrm>
          <a:prstGeom prst="rect">
            <a:avLst/>
          </a:prstGeom>
          <a:noFill/>
        </p:spPr>
        <p:txBody>
          <a:bodyPr wrap="square" rtlCol="0">
            <a:spAutoFit/>
          </a:bodyPr>
          <a:lstStyle/>
          <a:p>
            <a:pPr algn="ctr"/>
            <a:r>
              <a:rPr kumimoji="1" lang="ja-JP" altLang="en-US" sz="1600" dirty="0"/>
              <a:t>元の特徴量</a:t>
            </a: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6E056EE2-9E0C-4BC6-BA47-418D7EE16225}"/>
                  </a:ext>
                </a:extLst>
              </p:cNvPr>
              <p:cNvSpPr txBox="1"/>
              <p:nvPr/>
            </p:nvSpPr>
            <p:spPr>
              <a:xfrm>
                <a:off x="646605" y="4938250"/>
                <a:ext cx="435079"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𝑋</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6E056EE2-9E0C-4BC6-BA47-418D7EE16225}"/>
                  </a:ext>
                </a:extLst>
              </p:cNvPr>
              <p:cNvSpPr txBox="1">
                <a:spLocks noRot="1" noChangeAspect="1" noMove="1" noResize="1" noEditPoints="1" noAdjustHandles="1" noChangeArrowheads="1" noChangeShapeType="1" noTextEdit="1"/>
              </p:cNvSpPr>
              <p:nvPr/>
            </p:nvSpPr>
            <p:spPr>
              <a:xfrm>
                <a:off x="646605" y="4938250"/>
                <a:ext cx="435079" cy="338554"/>
              </a:xfrm>
              <a:prstGeom prst="rect">
                <a:avLst/>
              </a:prstGeom>
              <a:blipFill>
                <a:blip r:embed="rId2"/>
                <a:stretch>
                  <a:fillRect/>
                </a:stretch>
              </a:blipFill>
            </p:spPr>
            <p:txBody>
              <a:bodyPr/>
              <a:lstStyle/>
              <a:p>
                <a:r>
                  <a:rPr lang="ja-JP" altLang="en-US">
                    <a:noFill/>
                  </a:rPr>
                  <a:t> </a:t>
                </a:r>
              </a:p>
            </p:txBody>
          </p:sp>
        </mc:Fallback>
      </mc:AlternateContent>
      <p:sp>
        <p:nvSpPr>
          <p:cNvPr id="10" name="矢印: 上下 9">
            <a:extLst>
              <a:ext uri="{FF2B5EF4-FFF2-40B4-BE49-F238E27FC236}">
                <a16:creationId xmlns:a16="http://schemas.microsoft.com/office/drawing/2014/main" id="{D4A9D1C7-ACD5-4374-8F12-FCA795030D2E}"/>
              </a:ext>
            </a:extLst>
          </p:cNvPr>
          <p:cNvSpPr/>
          <p:nvPr/>
        </p:nvSpPr>
        <p:spPr>
          <a:xfrm>
            <a:off x="676579" y="3985092"/>
            <a:ext cx="243349" cy="479322"/>
          </a:xfrm>
          <a:prstGeom prst="upDown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4087E20E-491E-4AD9-8626-42197B387951}"/>
              </a:ext>
            </a:extLst>
          </p:cNvPr>
          <p:cNvSpPr txBox="1"/>
          <p:nvPr/>
        </p:nvSpPr>
        <p:spPr>
          <a:xfrm>
            <a:off x="2198397" y="4599695"/>
            <a:ext cx="1407582" cy="338554"/>
          </a:xfrm>
          <a:prstGeom prst="rect">
            <a:avLst/>
          </a:prstGeom>
          <a:noFill/>
        </p:spPr>
        <p:txBody>
          <a:bodyPr wrap="square" rtlCol="0">
            <a:spAutoFit/>
          </a:bodyPr>
          <a:lstStyle/>
          <a:p>
            <a:pPr algn="ctr"/>
            <a:r>
              <a:rPr kumimoji="1" lang="ja-JP" altLang="en-US" sz="1600" dirty="0"/>
              <a:t>重要な特徴量</a:t>
            </a: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8483239A-8FF2-4138-8DDC-2325A9C5F49F}"/>
                  </a:ext>
                </a:extLst>
              </p:cNvPr>
              <p:cNvSpPr txBox="1"/>
              <p:nvPr/>
            </p:nvSpPr>
            <p:spPr>
              <a:xfrm>
                <a:off x="2684648" y="4938249"/>
                <a:ext cx="435079"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𝑋</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23" name="テキスト ボックス 22">
                <a:extLst>
                  <a:ext uri="{FF2B5EF4-FFF2-40B4-BE49-F238E27FC236}">
                    <a16:creationId xmlns:a16="http://schemas.microsoft.com/office/drawing/2014/main" id="{8483239A-8FF2-4138-8DDC-2325A9C5F49F}"/>
                  </a:ext>
                </a:extLst>
              </p:cNvPr>
              <p:cNvSpPr txBox="1">
                <a:spLocks noRot="1" noChangeAspect="1" noMove="1" noResize="1" noEditPoints="1" noAdjustHandles="1" noChangeArrowheads="1" noChangeShapeType="1" noTextEdit="1"/>
              </p:cNvSpPr>
              <p:nvPr/>
            </p:nvSpPr>
            <p:spPr>
              <a:xfrm>
                <a:off x="2684648" y="4938249"/>
                <a:ext cx="435079" cy="338554"/>
              </a:xfrm>
              <a:prstGeom prst="rect">
                <a:avLst/>
              </a:prstGeom>
              <a:blipFill>
                <a:blip r:embed="rId3"/>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E112B696-FF5F-46B1-9B39-D6B5F10372C5}"/>
              </a:ext>
            </a:extLst>
          </p:cNvPr>
          <p:cNvSpPr txBox="1"/>
          <p:nvPr/>
        </p:nvSpPr>
        <p:spPr>
          <a:xfrm>
            <a:off x="988921" y="1664432"/>
            <a:ext cx="2285489" cy="338554"/>
          </a:xfrm>
          <a:prstGeom prst="rect">
            <a:avLst/>
          </a:prstGeom>
          <a:noFill/>
        </p:spPr>
        <p:txBody>
          <a:bodyPr wrap="square" rtlCol="0">
            <a:spAutoFit/>
          </a:bodyPr>
          <a:lstStyle/>
          <a:p>
            <a:pPr algn="ctr"/>
            <a:r>
              <a:rPr kumimoji="1" lang="ja-JP" altLang="en-US" sz="1600" b="1" dirty="0"/>
              <a:t>有用な特徴量抽出</a:t>
            </a:r>
          </a:p>
        </p:txBody>
      </p:sp>
      <p:sp>
        <p:nvSpPr>
          <p:cNvPr id="26" name="テキスト ボックス 25">
            <a:extLst>
              <a:ext uri="{FF2B5EF4-FFF2-40B4-BE49-F238E27FC236}">
                <a16:creationId xmlns:a16="http://schemas.microsoft.com/office/drawing/2014/main" id="{0E05ED45-F8DE-4E69-AD54-A1257F9653C6}"/>
              </a:ext>
            </a:extLst>
          </p:cNvPr>
          <p:cNvSpPr txBox="1"/>
          <p:nvPr/>
        </p:nvSpPr>
        <p:spPr>
          <a:xfrm>
            <a:off x="4878353" y="1662323"/>
            <a:ext cx="2514434" cy="338554"/>
          </a:xfrm>
          <a:prstGeom prst="rect">
            <a:avLst/>
          </a:prstGeom>
          <a:noFill/>
        </p:spPr>
        <p:txBody>
          <a:bodyPr wrap="square" rtlCol="0">
            <a:spAutoFit/>
          </a:bodyPr>
          <a:lstStyle/>
          <a:p>
            <a:pPr algn="ctr"/>
            <a:r>
              <a:rPr kumimoji="1" lang="ja-JP" altLang="en-US" sz="1600" b="1" dirty="0"/>
              <a:t>タンパク質構造予測・設計</a:t>
            </a:r>
          </a:p>
        </p:txBody>
      </p:sp>
      <p:pic>
        <p:nvPicPr>
          <p:cNvPr id="27" name="図 26">
            <a:extLst>
              <a:ext uri="{FF2B5EF4-FFF2-40B4-BE49-F238E27FC236}">
                <a16:creationId xmlns:a16="http://schemas.microsoft.com/office/drawing/2014/main" id="{0588D02C-7FE8-43F6-BF51-76DA89DC8812}"/>
              </a:ext>
            </a:extLst>
          </p:cNvPr>
          <p:cNvPicPr>
            <a:picLocks noChangeAspect="1"/>
          </p:cNvPicPr>
          <p:nvPr/>
        </p:nvPicPr>
        <p:blipFill>
          <a:blip r:embed="rId4"/>
          <a:stretch>
            <a:fillRect/>
          </a:stretch>
        </p:blipFill>
        <p:spPr>
          <a:xfrm>
            <a:off x="3965948" y="3013484"/>
            <a:ext cx="3869191" cy="2901893"/>
          </a:xfrm>
          <a:prstGeom prst="rect">
            <a:avLst/>
          </a:prstGeom>
        </p:spPr>
      </p:pic>
      <p:sp>
        <p:nvSpPr>
          <p:cNvPr id="30" name="矢印: 右 29">
            <a:extLst>
              <a:ext uri="{FF2B5EF4-FFF2-40B4-BE49-F238E27FC236}">
                <a16:creationId xmlns:a16="http://schemas.microsoft.com/office/drawing/2014/main" id="{6DC9FE36-BAF2-4F25-9FE8-A0ED3814F89D}"/>
              </a:ext>
            </a:extLst>
          </p:cNvPr>
          <p:cNvSpPr/>
          <p:nvPr/>
        </p:nvSpPr>
        <p:spPr>
          <a:xfrm>
            <a:off x="9202969" y="3475122"/>
            <a:ext cx="405463" cy="19725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CEB17684-079D-4BD4-825A-D2AAADC3A9F0}"/>
              </a:ext>
            </a:extLst>
          </p:cNvPr>
          <p:cNvSpPr txBox="1"/>
          <p:nvPr/>
        </p:nvSpPr>
        <p:spPr>
          <a:xfrm>
            <a:off x="8119511" y="3435250"/>
            <a:ext cx="1066318" cy="276999"/>
          </a:xfrm>
          <a:prstGeom prst="rect">
            <a:avLst/>
          </a:prstGeom>
          <a:noFill/>
        </p:spPr>
        <p:txBody>
          <a:bodyPr wrap="none" rtlCol="0">
            <a:spAutoFit/>
          </a:bodyPr>
          <a:lstStyle/>
          <a:p>
            <a:r>
              <a:rPr lang="en-US" altLang="ja-JP" sz="1200" b="1" dirty="0">
                <a:solidFill>
                  <a:srgbClr val="92D050"/>
                </a:solidFill>
              </a:rPr>
              <a:t>TQSHYGQC</a:t>
            </a:r>
            <a:endParaRPr kumimoji="1" lang="ja-JP" altLang="en-US" sz="1200" b="1" dirty="0">
              <a:solidFill>
                <a:srgbClr val="92D050"/>
              </a:solidFill>
            </a:endParaRPr>
          </a:p>
        </p:txBody>
      </p:sp>
      <p:pic>
        <p:nvPicPr>
          <p:cNvPr id="35" name="図 34">
            <a:extLst>
              <a:ext uri="{FF2B5EF4-FFF2-40B4-BE49-F238E27FC236}">
                <a16:creationId xmlns:a16="http://schemas.microsoft.com/office/drawing/2014/main" id="{70ABAEC9-13FF-4344-8BCB-DDA25F716E81}"/>
              </a:ext>
            </a:extLst>
          </p:cNvPr>
          <p:cNvPicPr>
            <a:picLocks noChangeAspect="1"/>
          </p:cNvPicPr>
          <p:nvPr/>
        </p:nvPicPr>
        <p:blipFill rotWithShape="1">
          <a:blip r:embed="rId5"/>
          <a:srcRect t="20303" b="26426"/>
          <a:stretch/>
        </p:blipFill>
        <p:spPr>
          <a:xfrm>
            <a:off x="9361688" y="3844948"/>
            <a:ext cx="1155701" cy="346623"/>
          </a:xfrm>
          <a:prstGeom prst="rect">
            <a:avLst/>
          </a:prstGeom>
        </p:spPr>
      </p:pic>
      <p:pic>
        <p:nvPicPr>
          <p:cNvPr id="36" name="図 35">
            <a:extLst>
              <a:ext uri="{FF2B5EF4-FFF2-40B4-BE49-F238E27FC236}">
                <a16:creationId xmlns:a16="http://schemas.microsoft.com/office/drawing/2014/main" id="{E289A7F7-A50E-4AC6-8CD0-B8FAAAE87E14}"/>
              </a:ext>
            </a:extLst>
          </p:cNvPr>
          <p:cNvPicPr>
            <a:picLocks noChangeAspect="1"/>
          </p:cNvPicPr>
          <p:nvPr/>
        </p:nvPicPr>
        <p:blipFill rotWithShape="1">
          <a:blip r:embed="rId6"/>
          <a:srcRect l="53037" t="12942" r="5530" b="12942"/>
          <a:stretch/>
        </p:blipFill>
        <p:spPr>
          <a:xfrm>
            <a:off x="9646391" y="3304921"/>
            <a:ext cx="651632" cy="582837"/>
          </a:xfrm>
          <a:prstGeom prst="rect">
            <a:avLst/>
          </a:prstGeom>
        </p:spPr>
      </p:pic>
      <p:sp>
        <p:nvSpPr>
          <p:cNvPr id="37" name="テキスト ボックス 36">
            <a:extLst>
              <a:ext uri="{FF2B5EF4-FFF2-40B4-BE49-F238E27FC236}">
                <a16:creationId xmlns:a16="http://schemas.microsoft.com/office/drawing/2014/main" id="{DA96D665-6E18-4AC5-8405-2DA23A692F9C}"/>
              </a:ext>
            </a:extLst>
          </p:cNvPr>
          <p:cNvSpPr txBox="1"/>
          <p:nvPr/>
        </p:nvSpPr>
        <p:spPr>
          <a:xfrm>
            <a:off x="9427026" y="2982430"/>
            <a:ext cx="1090363" cy="307777"/>
          </a:xfrm>
          <a:prstGeom prst="rect">
            <a:avLst/>
          </a:prstGeom>
          <a:noFill/>
        </p:spPr>
        <p:txBody>
          <a:bodyPr wrap="none" rtlCol="0">
            <a:spAutoFit/>
          </a:bodyPr>
          <a:lstStyle/>
          <a:p>
            <a:r>
              <a:rPr kumimoji="1" lang="en-US" altLang="ja-JP" sz="1400" dirty="0"/>
              <a:t>AlphaFold2</a:t>
            </a:r>
            <a:endParaRPr kumimoji="1" lang="ja-JP" altLang="en-US" sz="1400" dirty="0"/>
          </a:p>
        </p:txBody>
      </p:sp>
      <p:sp>
        <p:nvSpPr>
          <p:cNvPr id="42" name="矢印: 右 41">
            <a:extLst>
              <a:ext uri="{FF2B5EF4-FFF2-40B4-BE49-F238E27FC236}">
                <a16:creationId xmlns:a16="http://schemas.microsoft.com/office/drawing/2014/main" id="{DE3F1C0F-EF41-42D0-93D5-91844D301905}"/>
              </a:ext>
            </a:extLst>
          </p:cNvPr>
          <p:cNvSpPr/>
          <p:nvPr/>
        </p:nvSpPr>
        <p:spPr>
          <a:xfrm>
            <a:off x="10353122" y="3475122"/>
            <a:ext cx="405463" cy="19725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3" name="Picture 2" descr="https://swissmodel.expasy.org/lddt/work_files/2021-12-16/OVi5nf/input_files/model/model.pdb_preprocessed_locallddt.png">
            <a:extLst>
              <a:ext uri="{FF2B5EF4-FFF2-40B4-BE49-F238E27FC236}">
                <a16:creationId xmlns:a16="http://schemas.microsoft.com/office/drawing/2014/main" id="{718C77E2-29E9-49DE-A2D9-ABDE60927E1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7210" t="1" r="14948" b="-53"/>
          <a:stretch/>
        </p:blipFill>
        <p:spPr bwMode="auto">
          <a:xfrm>
            <a:off x="10910751" y="3204706"/>
            <a:ext cx="575037" cy="935340"/>
          </a:xfrm>
          <a:prstGeom prst="rect">
            <a:avLst/>
          </a:prstGeom>
          <a:noFill/>
          <a:extLst>
            <a:ext uri="{909E8E84-426E-40DD-AFC4-6F175D3DCCD1}">
              <a14:hiddenFill xmlns:a14="http://schemas.microsoft.com/office/drawing/2010/main">
                <a:solidFill>
                  <a:srgbClr val="FFFFFF"/>
                </a:solidFill>
              </a14:hiddenFill>
            </a:ext>
          </a:extLst>
        </p:spPr>
      </p:pic>
      <p:pic>
        <p:nvPicPr>
          <p:cNvPr id="44" name="図 43">
            <a:extLst>
              <a:ext uri="{FF2B5EF4-FFF2-40B4-BE49-F238E27FC236}">
                <a16:creationId xmlns:a16="http://schemas.microsoft.com/office/drawing/2014/main" id="{5ECD09AA-DD04-4F14-B767-205B0F6DD18E}"/>
              </a:ext>
            </a:extLst>
          </p:cNvPr>
          <p:cNvPicPr>
            <a:picLocks noChangeAspect="1"/>
          </p:cNvPicPr>
          <p:nvPr/>
        </p:nvPicPr>
        <p:blipFill>
          <a:blip r:embed="rId8"/>
          <a:stretch>
            <a:fillRect/>
          </a:stretch>
        </p:blipFill>
        <p:spPr>
          <a:xfrm>
            <a:off x="8374585" y="4236818"/>
            <a:ext cx="3195244" cy="1797325"/>
          </a:xfrm>
          <a:prstGeom prst="rect">
            <a:avLst/>
          </a:prstGeom>
        </p:spPr>
      </p:pic>
      <p:sp>
        <p:nvSpPr>
          <p:cNvPr id="29" name="テキスト ボックス 28">
            <a:extLst>
              <a:ext uri="{FF2B5EF4-FFF2-40B4-BE49-F238E27FC236}">
                <a16:creationId xmlns:a16="http://schemas.microsoft.com/office/drawing/2014/main" id="{16255345-6055-41C8-9366-699FCA614E52}"/>
              </a:ext>
            </a:extLst>
          </p:cNvPr>
          <p:cNvSpPr txBox="1"/>
          <p:nvPr/>
        </p:nvSpPr>
        <p:spPr>
          <a:xfrm>
            <a:off x="458682" y="1630807"/>
            <a:ext cx="436322" cy="400110"/>
          </a:xfrm>
          <a:prstGeom prst="rect">
            <a:avLst/>
          </a:prstGeom>
          <a:noFill/>
          <a:ln>
            <a:solidFill>
              <a:schemeClr val="tx1"/>
            </a:solidFill>
          </a:ln>
        </p:spPr>
        <p:txBody>
          <a:bodyPr wrap="square" rtlCol="0">
            <a:spAutoFit/>
          </a:bodyPr>
          <a:lstStyle/>
          <a:p>
            <a:pPr algn="ctr"/>
            <a:r>
              <a:rPr kumimoji="1" lang="en-US" altLang="ja-JP" sz="2000" b="1" dirty="0"/>
              <a:t>A</a:t>
            </a:r>
            <a:endParaRPr kumimoji="1" lang="ja-JP" altLang="en-US" sz="2000" b="1" dirty="0"/>
          </a:p>
        </p:txBody>
      </p:sp>
      <p:cxnSp>
        <p:nvCxnSpPr>
          <p:cNvPr id="32" name="直線コネクタ 31">
            <a:extLst>
              <a:ext uri="{FF2B5EF4-FFF2-40B4-BE49-F238E27FC236}">
                <a16:creationId xmlns:a16="http://schemas.microsoft.com/office/drawing/2014/main" id="{9F3EA004-A3AA-4884-9290-2AE77F983144}"/>
              </a:ext>
            </a:extLst>
          </p:cNvPr>
          <p:cNvCxnSpPr>
            <a:cxnSpLocks/>
          </p:cNvCxnSpPr>
          <p:nvPr/>
        </p:nvCxnSpPr>
        <p:spPr>
          <a:xfrm flipV="1">
            <a:off x="229677" y="2097775"/>
            <a:ext cx="337630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0F907D01-CF0F-487F-9229-FBCF5AD5ADEC}"/>
              </a:ext>
            </a:extLst>
          </p:cNvPr>
          <p:cNvSpPr txBox="1"/>
          <p:nvPr/>
        </p:nvSpPr>
        <p:spPr>
          <a:xfrm>
            <a:off x="353960" y="2237463"/>
            <a:ext cx="3218626" cy="830997"/>
          </a:xfrm>
          <a:prstGeom prst="rect">
            <a:avLst/>
          </a:prstGeom>
          <a:noFill/>
        </p:spPr>
        <p:txBody>
          <a:bodyPr wrap="square" rtlCol="0">
            <a:spAutoFit/>
          </a:bodyPr>
          <a:lstStyle/>
          <a:p>
            <a:r>
              <a:rPr kumimoji="1" lang="ja-JP" altLang="en-US" sz="1600" dirty="0"/>
              <a:t>データ間の関係を分析したり、実験値を表現するモデルを作ることで、重要な特徴量に絞る方法</a:t>
            </a:r>
          </a:p>
        </p:txBody>
      </p:sp>
      <p:sp>
        <p:nvSpPr>
          <p:cNvPr id="34" name="テキスト ボックス 33">
            <a:extLst>
              <a:ext uri="{FF2B5EF4-FFF2-40B4-BE49-F238E27FC236}">
                <a16:creationId xmlns:a16="http://schemas.microsoft.com/office/drawing/2014/main" id="{0292324C-53D8-4DC3-80D8-DD5DF3CBA2A5}"/>
              </a:ext>
            </a:extLst>
          </p:cNvPr>
          <p:cNvSpPr txBox="1"/>
          <p:nvPr/>
        </p:nvSpPr>
        <p:spPr>
          <a:xfrm>
            <a:off x="4301659" y="1630807"/>
            <a:ext cx="436322" cy="400110"/>
          </a:xfrm>
          <a:prstGeom prst="rect">
            <a:avLst/>
          </a:prstGeom>
          <a:noFill/>
          <a:ln>
            <a:solidFill>
              <a:schemeClr val="tx1"/>
            </a:solidFill>
          </a:ln>
        </p:spPr>
        <p:txBody>
          <a:bodyPr wrap="square" rtlCol="0">
            <a:spAutoFit/>
          </a:bodyPr>
          <a:lstStyle/>
          <a:p>
            <a:pPr algn="ctr"/>
            <a:r>
              <a:rPr kumimoji="1" lang="en-US" altLang="ja-JP" sz="2000" b="1" dirty="0"/>
              <a:t>B</a:t>
            </a:r>
            <a:endParaRPr kumimoji="1" lang="ja-JP" altLang="en-US" sz="2000" b="1" dirty="0"/>
          </a:p>
        </p:txBody>
      </p:sp>
      <p:cxnSp>
        <p:nvCxnSpPr>
          <p:cNvPr id="38" name="直線コネクタ 37">
            <a:extLst>
              <a:ext uri="{FF2B5EF4-FFF2-40B4-BE49-F238E27FC236}">
                <a16:creationId xmlns:a16="http://schemas.microsoft.com/office/drawing/2014/main" id="{10B3F03E-8071-40A3-90A3-20718835B07B}"/>
              </a:ext>
            </a:extLst>
          </p:cNvPr>
          <p:cNvCxnSpPr>
            <a:cxnSpLocks/>
          </p:cNvCxnSpPr>
          <p:nvPr/>
        </p:nvCxnSpPr>
        <p:spPr>
          <a:xfrm>
            <a:off x="4010178" y="2097775"/>
            <a:ext cx="369585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C1FCCC0-DB94-4184-9787-B827F8D8B6CC}"/>
              </a:ext>
            </a:extLst>
          </p:cNvPr>
          <p:cNvSpPr txBox="1"/>
          <p:nvPr/>
        </p:nvSpPr>
        <p:spPr>
          <a:xfrm>
            <a:off x="9094680" y="1662165"/>
            <a:ext cx="2246830" cy="338554"/>
          </a:xfrm>
          <a:prstGeom prst="rect">
            <a:avLst/>
          </a:prstGeom>
          <a:noFill/>
        </p:spPr>
        <p:txBody>
          <a:bodyPr wrap="square" rtlCol="0">
            <a:spAutoFit/>
          </a:bodyPr>
          <a:lstStyle/>
          <a:p>
            <a:pPr algn="ctr"/>
            <a:r>
              <a:rPr kumimoji="1" lang="en-US" altLang="ja-JP" sz="1600" b="1" dirty="0"/>
              <a:t>AlphaFold2</a:t>
            </a:r>
            <a:r>
              <a:rPr kumimoji="1" lang="ja-JP" altLang="en-US" sz="1600" b="1" dirty="0"/>
              <a:t>による評価</a:t>
            </a:r>
          </a:p>
        </p:txBody>
      </p:sp>
      <p:sp>
        <p:nvSpPr>
          <p:cNvPr id="40" name="テキスト ボックス 39">
            <a:extLst>
              <a:ext uri="{FF2B5EF4-FFF2-40B4-BE49-F238E27FC236}">
                <a16:creationId xmlns:a16="http://schemas.microsoft.com/office/drawing/2014/main" id="{71B2DEE5-E615-4B82-AC2D-5EBD5AC4B606}"/>
              </a:ext>
            </a:extLst>
          </p:cNvPr>
          <p:cNvSpPr txBox="1"/>
          <p:nvPr/>
        </p:nvSpPr>
        <p:spPr>
          <a:xfrm>
            <a:off x="8382891" y="1630807"/>
            <a:ext cx="436322" cy="400110"/>
          </a:xfrm>
          <a:prstGeom prst="rect">
            <a:avLst/>
          </a:prstGeom>
          <a:noFill/>
          <a:ln>
            <a:solidFill>
              <a:schemeClr val="tx1"/>
            </a:solidFill>
          </a:ln>
        </p:spPr>
        <p:txBody>
          <a:bodyPr wrap="square" rtlCol="0">
            <a:spAutoFit/>
          </a:bodyPr>
          <a:lstStyle/>
          <a:p>
            <a:pPr algn="ctr"/>
            <a:r>
              <a:rPr kumimoji="1" lang="en-US" altLang="ja-JP" sz="2000" b="1" dirty="0"/>
              <a:t>C</a:t>
            </a:r>
            <a:endParaRPr kumimoji="1" lang="ja-JP" altLang="en-US" sz="2000" b="1" dirty="0"/>
          </a:p>
        </p:txBody>
      </p:sp>
      <p:cxnSp>
        <p:nvCxnSpPr>
          <p:cNvPr id="45" name="直線コネクタ 44">
            <a:extLst>
              <a:ext uri="{FF2B5EF4-FFF2-40B4-BE49-F238E27FC236}">
                <a16:creationId xmlns:a16="http://schemas.microsoft.com/office/drawing/2014/main" id="{0B38DD8B-CBC4-4B0A-82F0-5ECDA26841E4}"/>
              </a:ext>
            </a:extLst>
          </p:cNvPr>
          <p:cNvCxnSpPr>
            <a:cxnSpLocks/>
          </p:cNvCxnSpPr>
          <p:nvPr/>
        </p:nvCxnSpPr>
        <p:spPr>
          <a:xfrm flipV="1">
            <a:off x="8119787" y="2093726"/>
            <a:ext cx="3553562" cy="4049"/>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1FE5431B-E170-4FE7-B16E-203C270A8B72}"/>
              </a:ext>
            </a:extLst>
          </p:cNvPr>
          <p:cNvSpPr txBox="1"/>
          <p:nvPr/>
        </p:nvSpPr>
        <p:spPr>
          <a:xfrm>
            <a:off x="4228677" y="2232798"/>
            <a:ext cx="3258855" cy="584775"/>
          </a:xfrm>
          <a:prstGeom prst="rect">
            <a:avLst/>
          </a:prstGeom>
          <a:noFill/>
        </p:spPr>
        <p:txBody>
          <a:bodyPr wrap="square" rtlCol="0">
            <a:spAutoFit/>
          </a:bodyPr>
          <a:lstStyle/>
          <a:p>
            <a:r>
              <a:rPr lang="ja-JP" altLang="en-US" sz="1600" dirty="0"/>
              <a:t>近年の</a:t>
            </a:r>
            <a:r>
              <a:rPr lang="en-US" altLang="ja-JP" sz="1600" dirty="0"/>
              <a:t>AI</a:t>
            </a:r>
            <a:r>
              <a:rPr lang="ja-JP" altLang="en-US" sz="1600" dirty="0"/>
              <a:t>アプローチを用いたタンパク質構造予測・設計に関する知見</a:t>
            </a:r>
            <a:endParaRPr kumimoji="1" lang="ja-JP" altLang="en-US" sz="1600" dirty="0"/>
          </a:p>
        </p:txBody>
      </p:sp>
      <p:sp>
        <p:nvSpPr>
          <p:cNvPr id="47" name="テキスト ボックス 46">
            <a:extLst>
              <a:ext uri="{FF2B5EF4-FFF2-40B4-BE49-F238E27FC236}">
                <a16:creationId xmlns:a16="http://schemas.microsoft.com/office/drawing/2014/main" id="{75BBEA98-28F9-471B-9308-65EAC3EE9486}"/>
              </a:ext>
            </a:extLst>
          </p:cNvPr>
          <p:cNvSpPr txBox="1"/>
          <p:nvPr/>
        </p:nvSpPr>
        <p:spPr>
          <a:xfrm>
            <a:off x="8335007" y="2240623"/>
            <a:ext cx="3171163" cy="584775"/>
          </a:xfrm>
          <a:prstGeom prst="rect">
            <a:avLst/>
          </a:prstGeom>
          <a:noFill/>
        </p:spPr>
        <p:txBody>
          <a:bodyPr wrap="square" rtlCol="0">
            <a:spAutoFit/>
          </a:bodyPr>
          <a:lstStyle/>
          <a:p>
            <a:r>
              <a:rPr lang="en-US" altLang="ja-JP" sz="1600" dirty="0"/>
              <a:t>AlphaFold2</a:t>
            </a:r>
            <a:r>
              <a:rPr lang="ja-JP" altLang="en-US" sz="1600" dirty="0"/>
              <a:t>を用いてデザインの</a:t>
            </a:r>
            <a:r>
              <a:rPr lang="en-US" altLang="ja-JP" sz="1600" dirty="0"/>
              <a:t>Fold</a:t>
            </a:r>
            <a:r>
              <a:rPr lang="ja-JP" altLang="en-US" sz="1600" dirty="0"/>
              <a:t>予測とスコアリングを評価する方法</a:t>
            </a:r>
            <a:endParaRPr kumimoji="1" lang="ja-JP" altLang="en-US" sz="1600" dirty="0"/>
          </a:p>
        </p:txBody>
      </p:sp>
      <p:sp>
        <p:nvSpPr>
          <p:cNvPr id="49" name="テキスト ボックス 48">
            <a:extLst>
              <a:ext uri="{FF2B5EF4-FFF2-40B4-BE49-F238E27FC236}">
                <a16:creationId xmlns:a16="http://schemas.microsoft.com/office/drawing/2014/main" id="{197BF4B5-F97D-4545-9576-9FE7C5834AD9}"/>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FY21</a:t>
            </a:r>
            <a:r>
              <a:rPr lang="ja-JP" altLang="en-US" sz="1600" b="1" dirty="0">
                <a:solidFill>
                  <a:schemeClr val="bg1"/>
                </a:solidFill>
              </a:rPr>
              <a:t>の成果</a:t>
            </a:r>
            <a:r>
              <a:rPr kumimoji="1" lang="ja-JP" altLang="en-US" sz="1600" b="1" dirty="0">
                <a:solidFill>
                  <a:schemeClr val="bg1"/>
                </a:solidFill>
              </a:rPr>
              <a:t>概要</a:t>
            </a:r>
          </a:p>
        </p:txBody>
      </p:sp>
    </p:spTree>
    <p:extLst>
      <p:ext uri="{BB962C8B-B14F-4D97-AF65-F5344CB8AC3E}">
        <p14:creationId xmlns:p14="http://schemas.microsoft.com/office/powerpoint/2010/main" val="68191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四角形: 角を丸くする 61">
            <a:extLst>
              <a:ext uri="{FF2B5EF4-FFF2-40B4-BE49-F238E27FC236}">
                <a16:creationId xmlns:a16="http://schemas.microsoft.com/office/drawing/2014/main" id="{175157BD-4AF9-42FA-8027-8B4965992D17}"/>
              </a:ext>
            </a:extLst>
          </p:cNvPr>
          <p:cNvSpPr/>
          <p:nvPr/>
        </p:nvSpPr>
        <p:spPr>
          <a:xfrm>
            <a:off x="9358572" y="3278483"/>
            <a:ext cx="2013155" cy="9167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矢印: 右 46">
            <a:extLst>
              <a:ext uri="{FF2B5EF4-FFF2-40B4-BE49-F238E27FC236}">
                <a16:creationId xmlns:a16="http://schemas.microsoft.com/office/drawing/2014/main" id="{605D4273-CFC9-473B-833E-8F02DB00FB9B}"/>
              </a:ext>
            </a:extLst>
          </p:cNvPr>
          <p:cNvSpPr/>
          <p:nvPr/>
        </p:nvSpPr>
        <p:spPr>
          <a:xfrm>
            <a:off x="5426403" y="3636672"/>
            <a:ext cx="742470" cy="20463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EFA3DADF-53BC-4127-9662-B3237E6CEBF8}"/>
              </a:ext>
            </a:extLst>
          </p:cNvPr>
          <p:cNvSpPr/>
          <p:nvPr/>
        </p:nvSpPr>
        <p:spPr>
          <a:xfrm>
            <a:off x="2347318" y="3629947"/>
            <a:ext cx="742470" cy="20463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全体像における位置づけ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353961" y="1044860"/>
            <a:ext cx="11563219" cy="792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CBD</a:t>
            </a:r>
            <a:r>
              <a:rPr lang="ja-JP" altLang="en-US" sz="2800" dirty="0"/>
              <a:t>設計プロセスにおいて、下記パートに関係する技術・知見になる。</a:t>
            </a:r>
            <a:endParaRPr lang="en-US" altLang="ja-JP" sz="2800" dirty="0"/>
          </a:p>
        </p:txBody>
      </p:sp>
      <p:sp>
        <p:nvSpPr>
          <p:cNvPr id="9" name="フローチャート: 手作業 8">
            <a:extLst>
              <a:ext uri="{FF2B5EF4-FFF2-40B4-BE49-F238E27FC236}">
                <a16:creationId xmlns:a16="http://schemas.microsoft.com/office/drawing/2014/main" id="{5FB4A475-D82C-4480-9A51-11FC404EB961}"/>
              </a:ext>
            </a:extLst>
          </p:cNvPr>
          <p:cNvSpPr/>
          <p:nvPr/>
        </p:nvSpPr>
        <p:spPr>
          <a:xfrm rot="16200000">
            <a:off x="2323215" y="3637340"/>
            <a:ext cx="733718" cy="224238"/>
          </a:xfrm>
          <a:prstGeom prst="flowChartManualOperatio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E112B696-FF5F-46B1-9B39-D6B5F10372C5}"/>
              </a:ext>
            </a:extLst>
          </p:cNvPr>
          <p:cNvSpPr txBox="1"/>
          <p:nvPr/>
        </p:nvSpPr>
        <p:spPr>
          <a:xfrm>
            <a:off x="840423" y="3565866"/>
            <a:ext cx="1394219" cy="338554"/>
          </a:xfrm>
          <a:prstGeom prst="rect">
            <a:avLst/>
          </a:prstGeom>
          <a:noFill/>
        </p:spPr>
        <p:txBody>
          <a:bodyPr wrap="square" rtlCol="0">
            <a:spAutoFit/>
          </a:bodyPr>
          <a:lstStyle/>
          <a:p>
            <a:pPr algn="ctr"/>
            <a:r>
              <a:rPr kumimoji="1" lang="ja-JP" altLang="en-US" sz="1600" b="1" dirty="0"/>
              <a:t>探索指針</a:t>
            </a:r>
          </a:p>
        </p:txBody>
      </p:sp>
      <p:sp>
        <p:nvSpPr>
          <p:cNvPr id="34" name="四角形: 角を丸くする 33">
            <a:extLst>
              <a:ext uri="{FF2B5EF4-FFF2-40B4-BE49-F238E27FC236}">
                <a16:creationId xmlns:a16="http://schemas.microsoft.com/office/drawing/2014/main" id="{439C4D6E-EED8-45D6-B08C-90816FC02179}"/>
              </a:ext>
            </a:extLst>
          </p:cNvPr>
          <p:cNvSpPr/>
          <p:nvPr/>
        </p:nvSpPr>
        <p:spPr>
          <a:xfrm>
            <a:off x="3311063" y="3278482"/>
            <a:ext cx="2013155" cy="9167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テキスト ボックス 37">
            <a:extLst>
              <a:ext uri="{FF2B5EF4-FFF2-40B4-BE49-F238E27FC236}">
                <a16:creationId xmlns:a16="http://schemas.microsoft.com/office/drawing/2014/main" id="{C18DFE0A-73F4-4BD3-A707-5DD3FD5B6B62}"/>
              </a:ext>
            </a:extLst>
          </p:cNvPr>
          <p:cNvSpPr txBox="1"/>
          <p:nvPr/>
        </p:nvSpPr>
        <p:spPr>
          <a:xfrm>
            <a:off x="3788526" y="3370143"/>
            <a:ext cx="1066318" cy="276999"/>
          </a:xfrm>
          <a:prstGeom prst="rect">
            <a:avLst/>
          </a:prstGeom>
          <a:noFill/>
        </p:spPr>
        <p:txBody>
          <a:bodyPr wrap="none" rtlCol="0">
            <a:spAutoFit/>
          </a:bodyPr>
          <a:lstStyle/>
          <a:p>
            <a:r>
              <a:rPr lang="en-US" altLang="ja-JP" sz="1200" b="1" dirty="0">
                <a:solidFill>
                  <a:srgbClr val="92D050"/>
                </a:solidFill>
              </a:rPr>
              <a:t>TQSHYGQC</a:t>
            </a:r>
            <a:endParaRPr kumimoji="1" lang="ja-JP" altLang="en-US" sz="1200" b="1" dirty="0">
              <a:solidFill>
                <a:srgbClr val="92D050"/>
              </a:solidFill>
            </a:endParaRPr>
          </a:p>
        </p:txBody>
      </p:sp>
      <p:sp>
        <p:nvSpPr>
          <p:cNvPr id="39" name="テキスト ボックス 38">
            <a:extLst>
              <a:ext uri="{FF2B5EF4-FFF2-40B4-BE49-F238E27FC236}">
                <a16:creationId xmlns:a16="http://schemas.microsoft.com/office/drawing/2014/main" id="{5B82545E-6ACF-444D-B609-450DCDC69B6E}"/>
              </a:ext>
            </a:extLst>
          </p:cNvPr>
          <p:cNvSpPr txBox="1"/>
          <p:nvPr/>
        </p:nvSpPr>
        <p:spPr>
          <a:xfrm>
            <a:off x="3784483" y="3602038"/>
            <a:ext cx="1066318" cy="276999"/>
          </a:xfrm>
          <a:prstGeom prst="rect">
            <a:avLst/>
          </a:prstGeom>
          <a:noFill/>
        </p:spPr>
        <p:txBody>
          <a:bodyPr wrap="none" rtlCol="0">
            <a:spAutoFit/>
          </a:bodyPr>
          <a:lstStyle/>
          <a:p>
            <a:r>
              <a:rPr lang="en-US" altLang="ja-JP" sz="1200" b="1" dirty="0">
                <a:solidFill>
                  <a:srgbClr val="92D050"/>
                </a:solidFill>
              </a:rPr>
              <a:t>TQAHYGQC</a:t>
            </a:r>
            <a:endParaRPr kumimoji="1" lang="ja-JP" altLang="en-US" sz="1200" b="1" dirty="0">
              <a:solidFill>
                <a:srgbClr val="92D050"/>
              </a:solidFill>
            </a:endParaRPr>
          </a:p>
        </p:txBody>
      </p:sp>
      <p:sp>
        <p:nvSpPr>
          <p:cNvPr id="40" name="テキスト ボックス 39">
            <a:extLst>
              <a:ext uri="{FF2B5EF4-FFF2-40B4-BE49-F238E27FC236}">
                <a16:creationId xmlns:a16="http://schemas.microsoft.com/office/drawing/2014/main" id="{689D04FF-D6F3-4A08-BAD4-DEC5767CAB7A}"/>
              </a:ext>
            </a:extLst>
          </p:cNvPr>
          <p:cNvSpPr txBox="1"/>
          <p:nvPr/>
        </p:nvSpPr>
        <p:spPr>
          <a:xfrm>
            <a:off x="3788526" y="3878177"/>
            <a:ext cx="1066318" cy="276999"/>
          </a:xfrm>
          <a:prstGeom prst="rect">
            <a:avLst/>
          </a:prstGeom>
          <a:noFill/>
        </p:spPr>
        <p:txBody>
          <a:bodyPr wrap="none" rtlCol="0">
            <a:spAutoFit/>
          </a:bodyPr>
          <a:lstStyle/>
          <a:p>
            <a:r>
              <a:rPr lang="en-US" altLang="ja-JP" sz="1200" b="1" dirty="0">
                <a:solidFill>
                  <a:srgbClr val="92D050"/>
                </a:solidFill>
              </a:rPr>
              <a:t>TQDHYGQC</a:t>
            </a:r>
            <a:endParaRPr kumimoji="1" lang="ja-JP" altLang="en-US" sz="1200" b="1" dirty="0">
              <a:solidFill>
                <a:srgbClr val="92D050"/>
              </a:solidFill>
            </a:endParaRPr>
          </a:p>
        </p:txBody>
      </p:sp>
      <p:sp>
        <p:nvSpPr>
          <p:cNvPr id="45" name="テキスト ボックス 44">
            <a:extLst>
              <a:ext uri="{FF2B5EF4-FFF2-40B4-BE49-F238E27FC236}">
                <a16:creationId xmlns:a16="http://schemas.microsoft.com/office/drawing/2014/main" id="{06465883-FB2B-407E-99AC-9A2201205952}"/>
              </a:ext>
            </a:extLst>
          </p:cNvPr>
          <p:cNvSpPr txBox="1"/>
          <p:nvPr/>
        </p:nvSpPr>
        <p:spPr>
          <a:xfrm>
            <a:off x="3174897" y="2904726"/>
            <a:ext cx="2285489" cy="338554"/>
          </a:xfrm>
          <a:prstGeom prst="rect">
            <a:avLst/>
          </a:prstGeom>
          <a:noFill/>
        </p:spPr>
        <p:txBody>
          <a:bodyPr wrap="square" rtlCol="0">
            <a:spAutoFit/>
          </a:bodyPr>
          <a:lstStyle/>
          <a:p>
            <a:pPr algn="ctr"/>
            <a:r>
              <a:rPr kumimoji="1" lang="ja-JP" altLang="en-US" sz="1600" b="1" dirty="0"/>
              <a:t>配列プール</a:t>
            </a:r>
          </a:p>
        </p:txBody>
      </p:sp>
      <p:sp>
        <p:nvSpPr>
          <p:cNvPr id="46" name="フローチャート: 手作業 45">
            <a:extLst>
              <a:ext uri="{FF2B5EF4-FFF2-40B4-BE49-F238E27FC236}">
                <a16:creationId xmlns:a16="http://schemas.microsoft.com/office/drawing/2014/main" id="{B0E49F06-2FFC-4288-9241-C83881780B5C}"/>
              </a:ext>
            </a:extLst>
          </p:cNvPr>
          <p:cNvSpPr/>
          <p:nvPr/>
        </p:nvSpPr>
        <p:spPr>
          <a:xfrm rot="16200000">
            <a:off x="5430779" y="3637339"/>
            <a:ext cx="733718" cy="224238"/>
          </a:xfrm>
          <a:prstGeom prst="flowChartManualOperatio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B15C8230-4E79-409A-8AAC-563C5280C491}"/>
              </a:ext>
            </a:extLst>
          </p:cNvPr>
          <p:cNvSpPr txBox="1"/>
          <p:nvPr/>
        </p:nvSpPr>
        <p:spPr>
          <a:xfrm>
            <a:off x="9633705" y="2828095"/>
            <a:ext cx="1394219" cy="338554"/>
          </a:xfrm>
          <a:prstGeom prst="rect">
            <a:avLst/>
          </a:prstGeom>
          <a:noFill/>
        </p:spPr>
        <p:txBody>
          <a:bodyPr wrap="square" rtlCol="0">
            <a:spAutoFit/>
          </a:bodyPr>
          <a:lstStyle/>
          <a:p>
            <a:pPr algn="ctr"/>
            <a:r>
              <a:rPr kumimoji="1" lang="ja-JP" altLang="en-US" sz="1600" b="1" dirty="0"/>
              <a:t>評価結果</a:t>
            </a:r>
          </a:p>
        </p:txBody>
      </p:sp>
      <p:sp>
        <p:nvSpPr>
          <p:cNvPr id="49" name="四角形: 角を丸くする 48">
            <a:extLst>
              <a:ext uri="{FF2B5EF4-FFF2-40B4-BE49-F238E27FC236}">
                <a16:creationId xmlns:a16="http://schemas.microsoft.com/office/drawing/2014/main" id="{C68BFB67-C186-452F-913C-6D34F03A77A4}"/>
              </a:ext>
            </a:extLst>
          </p:cNvPr>
          <p:cNvSpPr/>
          <p:nvPr/>
        </p:nvSpPr>
        <p:spPr>
          <a:xfrm>
            <a:off x="6325938" y="3278484"/>
            <a:ext cx="2013155" cy="9167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2168300C-7876-4688-8DB0-ABD7A174EBC8}"/>
              </a:ext>
            </a:extLst>
          </p:cNvPr>
          <p:cNvSpPr txBox="1"/>
          <p:nvPr/>
        </p:nvSpPr>
        <p:spPr>
          <a:xfrm>
            <a:off x="6800087" y="3446123"/>
            <a:ext cx="1066318" cy="276999"/>
          </a:xfrm>
          <a:prstGeom prst="rect">
            <a:avLst/>
          </a:prstGeom>
          <a:noFill/>
        </p:spPr>
        <p:txBody>
          <a:bodyPr wrap="none" rtlCol="0">
            <a:spAutoFit/>
          </a:bodyPr>
          <a:lstStyle/>
          <a:p>
            <a:r>
              <a:rPr lang="en-US" altLang="ja-JP" sz="1200" b="1" dirty="0">
                <a:solidFill>
                  <a:srgbClr val="92D050"/>
                </a:solidFill>
              </a:rPr>
              <a:t>TQSHYGQC</a:t>
            </a:r>
            <a:endParaRPr kumimoji="1" lang="ja-JP" altLang="en-US" sz="1200" b="1" dirty="0">
              <a:solidFill>
                <a:srgbClr val="92D050"/>
              </a:solidFill>
            </a:endParaRPr>
          </a:p>
        </p:txBody>
      </p:sp>
      <p:sp>
        <p:nvSpPr>
          <p:cNvPr id="52" name="テキスト ボックス 51">
            <a:extLst>
              <a:ext uri="{FF2B5EF4-FFF2-40B4-BE49-F238E27FC236}">
                <a16:creationId xmlns:a16="http://schemas.microsoft.com/office/drawing/2014/main" id="{AF4CF265-A307-4AC8-9A66-CC75EA0C1E4F}"/>
              </a:ext>
            </a:extLst>
          </p:cNvPr>
          <p:cNvSpPr txBox="1"/>
          <p:nvPr/>
        </p:nvSpPr>
        <p:spPr>
          <a:xfrm>
            <a:off x="6790175" y="3749457"/>
            <a:ext cx="1066318" cy="276999"/>
          </a:xfrm>
          <a:prstGeom prst="rect">
            <a:avLst/>
          </a:prstGeom>
          <a:noFill/>
        </p:spPr>
        <p:txBody>
          <a:bodyPr wrap="none" rtlCol="0">
            <a:spAutoFit/>
          </a:bodyPr>
          <a:lstStyle/>
          <a:p>
            <a:r>
              <a:rPr lang="en-US" altLang="ja-JP" sz="1200" b="1" dirty="0">
                <a:solidFill>
                  <a:srgbClr val="92D050"/>
                </a:solidFill>
              </a:rPr>
              <a:t>TQDHYGQC</a:t>
            </a:r>
            <a:endParaRPr kumimoji="1" lang="ja-JP" altLang="en-US" sz="1200" b="1" dirty="0">
              <a:solidFill>
                <a:srgbClr val="92D050"/>
              </a:solidFill>
            </a:endParaRPr>
          </a:p>
        </p:txBody>
      </p:sp>
      <p:sp>
        <p:nvSpPr>
          <p:cNvPr id="53" name="テキスト ボックス 52">
            <a:extLst>
              <a:ext uri="{FF2B5EF4-FFF2-40B4-BE49-F238E27FC236}">
                <a16:creationId xmlns:a16="http://schemas.microsoft.com/office/drawing/2014/main" id="{94ED5B37-B4F2-4C51-A352-1B1B04807CFE}"/>
              </a:ext>
            </a:extLst>
          </p:cNvPr>
          <p:cNvSpPr txBox="1"/>
          <p:nvPr/>
        </p:nvSpPr>
        <p:spPr>
          <a:xfrm>
            <a:off x="6186458" y="2907513"/>
            <a:ext cx="2285489" cy="338554"/>
          </a:xfrm>
          <a:prstGeom prst="rect">
            <a:avLst/>
          </a:prstGeom>
          <a:noFill/>
        </p:spPr>
        <p:txBody>
          <a:bodyPr wrap="square" rtlCol="0">
            <a:spAutoFit/>
          </a:bodyPr>
          <a:lstStyle/>
          <a:p>
            <a:pPr algn="ctr"/>
            <a:r>
              <a:rPr kumimoji="1" lang="ja-JP" altLang="en-US" sz="1600" b="1" dirty="0"/>
              <a:t>配列候補</a:t>
            </a:r>
          </a:p>
        </p:txBody>
      </p:sp>
      <p:sp>
        <p:nvSpPr>
          <p:cNvPr id="54" name="矢印: 右 53">
            <a:extLst>
              <a:ext uri="{FF2B5EF4-FFF2-40B4-BE49-F238E27FC236}">
                <a16:creationId xmlns:a16="http://schemas.microsoft.com/office/drawing/2014/main" id="{F8FBBA54-8B68-4DA9-8B54-F34EF86050D9}"/>
              </a:ext>
            </a:extLst>
          </p:cNvPr>
          <p:cNvSpPr/>
          <p:nvPr/>
        </p:nvSpPr>
        <p:spPr>
          <a:xfrm>
            <a:off x="8465135" y="3640039"/>
            <a:ext cx="742470" cy="20463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585F56E1-7552-4930-9121-52BB5771C56B}"/>
              </a:ext>
            </a:extLst>
          </p:cNvPr>
          <p:cNvSpPr txBox="1"/>
          <p:nvPr/>
        </p:nvSpPr>
        <p:spPr>
          <a:xfrm>
            <a:off x="4729293" y="4743933"/>
            <a:ext cx="1394219" cy="338554"/>
          </a:xfrm>
          <a:prstGeom prst="rect">
            <a:avLst/>
          </a:prstGeom>
          <a:noFill/>
        </p:spPr>
        <p:txBody>
          <a:bodyPr wrap="square" rtlCol="0">
            <a:spAutoFit/>
          </a:bodyPr>
          <a:lstStyle/>
          <a:p>
            <a:pPr algn="ctr"/>
            <a:r>
              <a:rPr kumimoji="1" lang="ja-JP" altLang="en-US" sz="1600" b="1" dirty="0"/>
              <a:t>抽出</a:t>
            </a:r>
          </a:p>
        </p:txBody>
      </p:sp>
      <p:sp>
        <p:nvSpPr>
          <p:cNvPr id="56" name="テキスト ボックス 55">
            <a:extLst>
              <a:ext uri="{FF2B5EF4-FFF2-40B4-BE49-F238E27FC236}">
                <a16:creationId xmlns:a16="http://schemas.microsoft.com/office/drawing/2014/main" id="{7B3906EE-D00C-40CA-A575-E97CB4CF6214}"/>
              </a:ext>
            </a:extLst>
          </p:cNvPr>
          <p:cNvSpPr txBox="1"/>
          <p:nvPr/>
        </p:nvSpPr>
        <p:spPr>
          <a:xfrm>
            <a:off x="1992964" y="2603968"/>
            <a:ext cx="1394219" cy="584775"/>
          </a:xfrm>
          <a:prstGeom prst="rect">
            <a:avLst/>
          </a:prstGeom>
          <a:noFill/>
        </p:spPr>
        <p:txBody>
          <a:bodyPr wrap="square" rtlCol="0">
            <a:spAutoFit/>
          </a:bodyPr>
          <a:lstStyle/>
          <a:p>
            <a:pPr algn="ctr"/>
            <a:r>
              <a:rPr kumimoji="1" lang="en-US" altLang="ja-JP" sz="1600" b="1" dirty="0"/>
              <a:t>Rosetta</a:t>
            </a:r>
            <a:r>
              <a:rPr kumimoji="1" lang="ja-JP" altLang="en-US" sz="1600" b="1" dirty="0"/>
              <a:t>・</a:t>
            </a:r>
            <a:endParaRPr kumimoji="1" lang="en-US" altLang="ja-JP" sz="1600" b="1" dirty="0"/>
          </a:p>
          <a:p>
            <a:pPr algn="ctr"/>
            <a:r>
              <a:rPr kumimoji="1" lang="ja-JP" altLang="en-US" sz="1600" b="1" dirty="0"/>
              <a:t>変異体探索</a:t>
            </a:r>
          </a:p>
        </p:txBody>
      </p:sp>
      <p:sp>
        <p:nvSpPr>
          <p:cNvPr id="58" name="テキスト ボックス 57">
            <a:extLst>
              <a:ext uri="{FF2B5EF4-FFF2-40B4-BE49-F238E27FC236}">
                <a16:creationId xmlns:a16="http://schemas.microsoft.com/office/drawing/2014/main" id="{86B74EE8-E95A-4003-B3E8-4363B0F6A95C}"/>
              </a:ext>
            </a:extLst>
          </p:cNvPr>
          <p:cNvSpPr txBox="1"/>
          <p:nvPr/>
        </p:nvSpPr>
        <p:spPr>
          <a:xfrm>
            <a:off x="5055963" y="2678661"/>
            <a:ext cx="1483349" cy="338554"/>
          </a:xfrm>
          <a:prstGeom prst="rect">
            <a:avLst/>
          </a:prstGeom>
          <a:noFill/>
        </p:spPr>
        <p:txBody>
          <a:bodyPr wrap="square" rtlCol="0">
            <a:spAutoFit/>
          </a:bodyPr>
          <a:lstStyle/>
          <a:p>
            <a:pPr algn="ctr"/>
            <a:r>
              <a:rPr kumimoji="1" lang="ja-JP" altLang="en-US" sz="1600" b="1" dirty="0"/>
              <a:t>シミュレーション</a:t>
            </a:r>
          </a:p>
        </p:txBody>
      </p:sp>
      <p:pic>
        <p:nvPicPr>
          <p:cNvPr id="8" name="グラフィックス 7" descr="ビーカー">
            <a:extLst>
              <a:ext uri="{FF2B5EF4-FFF2-40B4-BE49-F238E27FC236}">
                <a16:creationId xmlns:a16="http://schemas.microsoft.com/office/drawing/2014/main" id="{F4383040-00E5-4331-AE6D-5A8F9280C0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1343" y="3344436"/>
            <a:ext cx="738937" cy="738937"/>
          </a:xfrm>
          <a:prstGeom prst="rect">
            <a:avLst/>
          </a:prstGeom>
        </p:spPr>
      </p:pic>
      <p:sp>
        <p:nvSpPr>
          <p:cNvPr id="11" name="フローチャート: 磁気ディスク 10">
            <a:extLst>
              <a:ext uri="{FF2B5EF4-FFF2-40B4-BE49-F238E27FC236}">
                <a16:creationId xmlns:a16="http://schemas.microsoft.com/office/drawing/2014/main" id="{5F13493B-A792-47DD-989B-9B65D1FA4737}"/>
              </a:ext>
            </a:extLst>
          </p:cNvPr>
          <p:cNvSpPr/>
          <p:nvPr/>
        </p:nvSpPr>
        <p:spPr>
          <a:xfrm>
            <a:off x="10065342" y="4846400"/>
            <a:ext cx="530942" cy="548795"/>
          </a:xfrm>
          <a:prstGeom prst="flowChartMagneticDisk">
            <a:avLst/>
          </a:prstGeom>
          <a:solidFill>
            <a:schemeClr val="accent6">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折線 14">
            <a:extLst>
              <a:ext uri="{FF2B5EF4-FFF2-40B4-BE49-F238E27FC236}">
                <a16:creationId xmlns:a16="http://schemas.microsoft.com/office/drawing/2014/main" id="{960E8A07-EC97-4248-B897-979CA0059538}"/>
              </a:ext>
            </a:extLst>
          </p:cNvPr>
          <p:cNvSpPr/>
          <p:nvPr/>
        </p:nvSpPr>
        <p:spPr>
          <a:xfrm rot="16200000">
            <a:off x="5269093" y="806653"/>
            <a:ext cx="552606" cy="8318094"/>
          </a:xfrm>
          <a:prstGeom prst="ben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テキスト ボックス 58">
            <a:extLst>
              <a:ext uri="{FF2B5EF4-FFF2-40B4-BE49-F238E27FC236}">
                <a16:creationId xmlns:a16="http://schemas.microsoft.com/office/drawing/2014/main" id="{91356C6D-838F-4676-827B-5EE40253E650}"/>
              </a:ext>
            </a:extLst>
          </p:cNvPr>
          <p:cNvSpPr txBox="1"/>
          <p:nvPr/>
        </p:nvSpPr>
        <p:spPr>
          <a:xfrm>
            <a:off x="9633705" y="5417982"/>
            <a:ext cx="1394219" cy="338554"/>
          </a:xfrm>
          <a:prstGeom prst="rect">
            <a:avLst/>
          </a:prstGeom>
          <a:noFill/>
        </p:spPr>
        <p:txBody>
          <a:bodyPr wrap="square" rtlCol="0">
            <a:spAutoFit/>
          </a:bodyPr>
          <a:lstStyle/>
          <a:p>
            <a:pPr algn="ctr"/>
            <a:r>
              <a:rPr kumimoji="1" lang="en-US" altLang="ja-JP" sz="1600" b="1" dirty="0"/>
              <a:t>DB</a:t>
            </a:r>
            <a:endParaRPr kumimoji="1" lang="ja-JP" altLang="en-US" sz="1600" b="1" dirty="0"/>
          </a:p>
        </p:txBody>
      </p:sp>
      <p:sp>
        <p:nvSpPr>
          <p:cNvPr id="60" name="矢印: 右 59">
            <a:extLst>
              <a:ext uri="{FF2B5EF4-FFF2-40B4-BE49-F238E27FC236}">
                <a16:creationId xmlns:a16="http://schemas.microsoft.com/office/drawing/2014/main" id="{9DB3E849-47F4-44BE-95A8-E1932EF177FE}"/>
              </a:ext>
            </a:extLst>
          </p:cNvPr>
          <p:cNvSpPr/>
          <p:nvPr/>
        </p:nvSpPr>
        <p:spPr>
          <a:xfrm rot="5400000">
            <a:off x="10115428" y="4355631"/>
            <a:ext cx="430764" cy="30653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A15778A9-592A-49DA-AA63-ACCE9877244E}"/>
              </a:ext>
            </a:extLst>
          </p:cNvPr>
          <p:cNvSpPr txBox="1"/>
          <p:nvPr/>
        </p:nvSpPr>
        <p:spPr>
          <a:xfrm>
            <a:off x="8261401" y="2676914"/>
            <a:ext cx="1149938" cy="338554"/>
          </a:xfrm>
          <a:prstGeom prst="rect">
            <a:avLst/>
          </a:prstGeom>
          <a:noFill/>
        </p:spPr>
        <p:txBody>
          <a:bodyPr wrap="square" rtlCol="0">
            <a:spAutoFit/>
          </a:bodyPr>
          <a:lstStyle/>
          <a:p>
            <a:pPr algn="ctr"/>
            <a:r>
              <a:rPr kumimoji="1" lang="en-US" altLang="ja-JP" sz="1600" b="1" dirty="0"/>
              <a:t>Wet</a:t>
            </a:r>
            <a:r>
              <a:rPr kumimoji="1" lang="ja-JP" altLang="en-US" sz="1600" b="1" dirty="0"/>
              <a:t>実験</a:t>
            </a:r>
          </a:p>
        </p:txBody>
      </p:sp>
      <p:sp>
        <p:nvSpPr>
          <p:cNvPr id="17" name="吹き出し: 角を丸めた四角形 16">
            <a:extLst>
              <a:ext uri="{FF2B5EF4-FFF2-40B4-BE49-F238E27FC236}">
                <a16:creationId xmlns:a16="http://schemas.microsoft.com/office/drawing/2014/main" id="{D06AEA64-DB5A-4D41-839D-DD39C87CA834}"/>
              </a:ext>
            </a:extLst>
          </p:cNvPr>
          <p:cNvSpPr/>
          <p:nvPr/>
        </p:nvSpPr>
        <p:spPr>
          <a:xfrm>
            <a:off x="1481628" y="5462757"/>
            <a:ext cx="1905555" cy="466294"/>
          </a:xfrm>
          <a:prstGeom prst="wedgeRoundRectCallout">
            <a:avLst>
              <a:gd name="adj1" fmla="val -14203"/>
              <a:gd name="adj2" fmla="val -8812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：特徴量抽出</a:t>
            </a:r>
          </a:p>
        </p:txBody>
      </p:sp>
      <p:sp>
        <p:nvSpPr>
          <p:cNvPr id="64" name="吹き出し: 角を丸めた四角形 63">
            <a:extLst>
              <a:ext uri="{FF2B5EF4-FFF2-40B4-BE49-F238E27FC236}">
                <a16:creationId xmlns:a16="http://schemas.microsoft.com/office/drawing/2014/main" id="{CDBA9EA0-4CCF-4605-9215-085D6BC9B31F}"/>
              </a:ext>
            </a:extLst>
          </p:cNvPr>
          <p:cNvSpPr/>
          <p:nvPr/>
        </p:nvSpPr>
        <p:spPr>
          <a:xfrm>
            <a:off x="5750251" y="4384467"/>
            <a:ext cx="2756428" cy="466294"/>
          </a:xfrm>
          <a:prstGeom prst="wedgeRoundRectCallout">
            <a:avLst>
              <a:gd name="adj1" fmla="val -38196"/>
              <a:gd name="adj2" fmla="val -10077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r>
              <a:rPr kumimoji="1" lang="ja-JP" altLang="en-US" dirty="0" err="1">
                <a:solidFill>
                  <a:schemeClr val="tx1"/>
                </a:solidFill>
              </a:rPr>
              <a:t>、</a:t>
            </a:r>
            <a:r>
              <a:rPr kumimoji="1" lang="en-US" altLang="ja-JP" dirty="0">
                <a:solidFill>
                  <a:schemeClr val="tx1"/>
                </a:solidFill>
              </a:rPr>
              <a:t>C</a:t>
            </a:r>
            <a:r>
              <a:rPr kumimoji="1" lang="ja-JP" altLang="en-US" dirty="0">
                <a:solidFill>
                  <a:schemeClr val="tx1"/>
                </a:solidFill>
              </a:rPr>
              <a:t>：予測・評価・設計</a:t>
            </a:r>
          </a:p>
        </p:txBody>
      </p:sp>
      <p:sp>
        <p:nvSpPr>
          <p:cNvPr id="36" name="テキスト ボックス 35">
            <a:extLst>
              <a:ext uri="{FF2B5EF4-FFF2-40B4-BE49-F238E27FC236}">
                <a16:creationId xmlns:a16="http://schemas.microsoft.com/office/drawing/2014/main" id="{087750AF-92BF-42F2-A905-8389458709BF}"/>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FY21</a:t>
            </a:r>
            <a:r>
              <a:rPr lang="ja-JP" altLang="en-US" sz="1600" b="1" dirty="0">
                <a:solidFill>
                  <a:schemeClr val="bg1"/>
                </a:solidFill>
              </a:rPr>
              <a:t>の成果</a:t>
            </a:r>
            <a:r>
              <a:rPr kumimoji="1" lang="ja-JP" altLang="en-US" sz="1600" b="1" dirty="0">
                <a:solidFill>
                  <a:schemeClr val="bg1"/>
                </a:solidFill>
              </a:rPr>
              <a:t>概要</a:t>
            </a:r>
          </a:p>
        </p:txBody>
      </p:sp>
    </p:spTree>
    <p:extLst>
      <p:ext uri="{BB962C8B-B14F-4D97-AF65-F5344CB8AC3E}">
        <p14:creationId xmlns:p14="http://schemas.microsoft.com/office/powerpoint/2010/main" val="2663126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CBD</a:t>
            </a:r>
            <a:r>
              <a:rPr lang="ja-JP" altLang="en-US" dirty="0"/>
              <a:t>設計・設計フローと必要な分析</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スコア分析</a:t>
            </a:r>
          </a:p>
        </p:txBody>
      </p:sp>
      <p:sp>
        <p:nvSpPr>
          <p:cNvPr id="25" name="吹き出し: 角を丸めた四角形 24">
            <a:extLst>
              <a:ext uri="{FF2B5EF4-FFF2-40B4-BE49-F238E27FC236}">
                <a16:creationId xmlns:a16="http://schemas.microsoft.com/office/drawing/2014/main" id="{0FCBEAF4-5016-45C6-BA4C-B9BF85BA7A6B}"/>
              </a:ext>
            </a:extLst>
          </p:cNvPr>
          <p:cNvSpPr/>
          <p:nvPr/>
        </p:nvSpPr>
        <p:spPr>
          <a:xfrm>
            <a:off x="8264433" y="4883025"/>
            <a:ext cx="3602751" cy="576064"/>
          </a:xfrm>
          <a:prstGeom prst="wedgeRoundRectCallout">
            <a:avLst>
              <a:gd name="adj1" fmla="val -62006"/>
              <a:gd name="adj2" fmla="val 121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結合能と関係が強いスコアがあるか？</a:t>
            </a:r>
          </a:p>
        </p:txBody>
      </p:sp>
      <p:sp>
        <p:nvSpPr>
          <p:cNvPr id="27" name="テキスト ボックス 26">
            <a:extLst>
              <a:ext uri="{FF2B5EF4-FFF2-40B4-BE49-F238E27FC236}">
                <a16:creationId xmlns:a16="http://schemas.microsoft.com/office/drawing/2014/main" id="{64804864-B07D-4C78-A2C7-3E3732EF03E6}"/>
              </a:ext>
            </a:extLst>
          </p:cNvPr>
          <p:cNvSpPr txBox="1"/>
          <p:nvPr/>
        </p:nvSpPr>
        <p:spPr>
          <a:xfrm>
            <a:off x="1598332" y="4273919"/>
            <a:ext cx="4948791" cy="338554"/>
          </a:xfrm>
          <a:prstGeom prst="rect">
            <a:avLst/>
          </a:prstGeom>
          <a:noFill/>
        </p:spPr>
        <p:txBody>
          <a:bodyPr wrap="none" rtlCol="0">
            <a:spAutoFit/>
          </a:bodyPr>
          <a:lstStyle/>
          <a:p>
            <a:pPr algn="ctr"/>
            <a:r>
              <a:rPr lang="ja-JP" altLang="en-US" sz="1600" dirty="0"/>
              <a:t>構造安定性、結合親和性、位置の</a:t>
            </a:r>
            <a:r>
              <a:rPr lang="en-US" altLang="ja-JP" sz="1600" dirty="0"/>
              <a:t>RMSD</a:t>
            </a:r>
            <a:r>
              <a:rPr lang="ja-JP" altLang="en-US" sz="1600" dirty="0"/>
              <a:t>時間経過など</a:t>
            </a:r>
            <a:endParaRPr kumimoji="1" lang="ja-JP" altLang="en-US" sz="1600" dirty="0"/>
          </a:p>
        </p:txBody>
      </p:sp>
      <p:sp>
        <p:nvSpPr>
          <p:cNvPr id="28" name="フリーフォーム: 図形 27">
            <a:extLst>
              <a:ext uri="{FF2B5EF4-FFF2-40B4-BE49-F238E27FC236}">
                <a16:creationId xmlns:a16="http://schemas.microsoft.com/office/drawing/2014/main" id="{BFA86879-DABD-4990-A862-BA89BA6E440F}"/>
              </a:ext>
            </a:extLst>
          </p:cNvPr>
          <p:cNvSpPr/>
          <p:nvPr/>
        </p:nvSpPr>
        <p:spPr>
          <a:xfrm>
            <a:off x="3487999" y="2615320"/>
            <a:ext cx="975494" cy="822251"/>
          </a:xfrm>
          <a:custGeom>
            <a:avLst/>
            <a:gdLst>
              <a:gd name="connsiteX0" fmla="*/ 0 w 1016026"/>
              <a:gd name="connsiteY0" fmla="*/ 989096 h 1455456"/>
              <a:gd name="connsiteX1" fmla="*/ 335280 w 1016026"/>
              <a:gd name="connsiteY1" fmla="*/ 592856 h 1455456"/>
              <a:gd name="connsiteX2" fmla="*/ 172720 w 1016026"/>
              <a:gd name="connsiteY2" fmla="*/ 145816 h 1455456"/>
              <a:gd name="connsiteX3" fmla="*/ 680720 w 1016026"/>
              <a:gd name="connsiteY3" fmla="*/ 13736 h 1455456"/>
              <a:gd name="connsiteX4" fmla="*/ 579120 w 1016026"/>
              <a:gd name="connsiteY4" fmla="*/ 430296 h 1455456"/>
              <a:gd name="connsiteX5" fmla="*/ 1016000 w 1016026"/>
              <a:gd name="connsiteY5" fmla="*/ 653816 h 1455456"/>
              <a:gd name="connsiteX6" fmla="*/ 599440 w 1016026"/>
              <a:gd name="connsiteY6" fmla="*/ 1446296 h 1455456"/>
              <a:gd name="connsiteX7" fmla="*/ 416560 w 1016026"/>
              <a:gd name="connsiteY7" fmla="*/ 1080536 h 1455456"/>
              <a:gd name="connsiteX8" fmla="*/ 558800 w 1016026"/>
              <a:gd name="connsiteY8" fmla="*/ 1009416 h 1455456"/>
              <a:gd name="connsiteX9" fmla="*/ 558800 w 1016026"/>
              <a:gd name="connsiteY9" fmla="*/ 1182136 h 1455456"/>
              <a:gd name="connsiteX10" fmla="*/ 660400 w 1016026"/>
              <a:gd name="connsiteY10" fmla="*/ 1111016 h 1455456"/>
              <a:gd name="connsiteX0" fmla="*/ 0 w 1016228"/>
              <a:gd name="connsiteY0" fmla="*/ 1002166 h 1468526"/>
              <a:gd name="connsiteX1" fmla="*/ 335280 w 1016228"/>
              <a:gd name="connsiteY1" fmla="*/ 605926 h 1468526"/>
              <a:gd name="connsiteX2" fmla="*/ 172720 w 1016228"/>
              <a:gd name="connsiteY2" fmla="*/ 158886 h 1468526"/>
              <a:gd name="connsiteX3" fmla="*/ 680720 w 1016228"/>
              <a:gd name="connsiteY3" fmla="*/ 26806 h 1468526"/>
              <a:gd name="connsiteX4" fmla="*/ 658497 w 1016228"/>
              <a:gd name="connsiteY4" fmla="*/ 639200 h 1468526"/>
              <a:gd name="connsiteX5" fmla="*/ 1016000 w 1016228"/>
              <a:gd name="connsiteY5" fmla="*/ 666886 h 1468526"/>
              <a:gd name="connsiteX6" fmla="*/ 599440 w 1016228"/>
              <a:gd name="connsiteY6" fmla="*/ 1459366 h 1468526"/>
              <a:gd name="connsiteX7" fmla="*/ 416560 w 1016228"/>
              <a:gd name="connsiteY7" fmla="*/ 1093606 h 1468526"/>
              <a:gd name="connsiteX8" fmla="*/ 558800 w 1016228"/>
              <a:gd name="connsiteY8" fmla="*/ 1022486 h 1468526"/>
              <a:gd name="connsiteX9" fmla="*/ 558800 w 1016228"/>
              <a:gd name="connsiteY9" fmla="*/ 1195206 h 1468526"/>
              <a:gd name="connsiteX10" fmla="*/ 660400 w 1016228"/>
              <a:gd name="connsiteY10" fmla="*/ 1124086 h 1468526"/>
              <a:gd name="connsiteX0" fmla="*/ 0 w 1016228"/>
              <a:gd name="connsiteY0" fmla="*/ 1032827 h 1499187"/>
              <a:gd name="connsiteX1" fmla="*/ 335280 w 1016228"/>
              <a:gd name="connsiteY1" fmla="*/ 636587 h 1499187"/>
              <a:gd name="connsiteX2" fmla="*/ 190359 w 1016228"/>
              <a:gd name="connsiteY2" fmla="*/ 91631 h 1499187"/>
              <a:gd name="connsiteX3" fmla="*/ 680720 w 1016228"/>
              <a:gd name="connsiteY3" fmla="*/ 57467 h 1499187"/>
              <a:gd name="connsiteX4" fmla="*/ 658497 w 1016228"/>
              <a:gd name="connsiteY4" fmla="*/ 669861 h 1499187"/>
              <a:gd name="connsiteX5" fmla="*/ 1016000 w 1016228"/>
              <a:gd name="connsiteY5" fmla="*/ 697547 h 1499187"/>
              <a:gd name="connsiteX6" fmla="*/ 599440 w 1016228"/>
              <a:gd name="connsiteY6" fmla="*/ 1490027 h 1499187"/>
              <a:gd name="connsiteX7" fmla="*/ 416560 w 1016228"/>
              <a:gd name="connsiteY7" fmla="*/ 1124267 h 1499187"/>
              <a:gd name="connsiteX8" fmla="*/ 558800 w 1016228"/>
              <a:gd name="connsiteY8" fmla="*/ 1053147 h 1499187"/>
              <a:gd name="connsiteX9" fmla="*/ 558800 w 1016228"/>
              <a:gd name="connsiteY9" fmla="*/ 1225867 h 1499187"/>
              <a:gd name="connsiteX10" fmla="*/ 660400 w 1016228"/>
              <a:gd name="connsiteY10" fmla="*/ 1154747 h 1499187"/>
              <a:gd name="connsiteX0" fmla="*/ 0 w 1016228"/>
              <a:gd name="connsiteY0" fmla="*/ 1032827 h 1499609"/>
              <a:gd name="connsiteX1" fmla="*/ 335280 w 1016228"/>
              <a:gd name="connsiteY1" fmla="*/ 636587 h 1499609"/>
              <a:gd name="connsiteX2" fmla="*/ 190359 w 1016228"/>
              <a:gd name="connsiteY2" fmla="*/ 91631 h 1499609"/>
              <a:gd name="connsiteX3" fmla="*/ 680720 w 1016228"/>
              <a:gd name="connsiteY3" fmla="*/ 57467 h 1499609"/>
              <a:gd name="connsiteX4" fmla="*/ 658497 w 1016228"/>
              <a:gd name="connsiteY4" fmla="*/ 669861 h 1499609"/>
              <a:gd name="connsiteX5" fmla="*/ 1016000 w 1016228"/>
              <a:gd name="connsiteY5" fmla="*/ 697547 h 1499609"/>
              <a:gd name="connsiteX6" fmla="*/ 599440 w 1016228"/>
              <a:gd name="connsiteY6" fmla="*/ 1490027 h 1499609"/>
              <a:gd name="connsiteX7" fmla="*/ 416560 w 1016228"/>
              <a:gd name="connsiteY7" fmla="*/ 1124267 h 1499609"/>
              <a:gd name="connsiteX8" fmla="*/ 505882 w 1016228"/>
              <a:gd name="connsiteY8" fmla="*/ 938910 h 1499609"/>
              <a:gd name="connsiteX9" fmla="*/ 558800 w 1016228"/>
              <a:gd name="connsiteY9" fmla="*/ 1225867 h 1499609"/>
              <a:gd name="connsiteX10" fmla="*/ 660400 w 1016228"/>
              <a:gd name="connsiteY10" fmla="*/ 1154747 h 1499609"/>
              <a:gd name="connsiteX0" fmla="*/ 0 w 1016228"/>
              <a:gd name="connsiteY0" fmla="*/ 1032827 h 1505927"/>
              <a:gd name="connsiteX1" fmla="*/ 335280 w 1016228"/>
              <a:gd name="connsiteY1" fmla="*/ 636587 h 1505927"/>
              <a:gd name="connsiteX2" fmla="*/ 190359 w 1016228"/>
              <a:gd name="connsiteY2" fmla="*/ 91631 h 1505927"/>
              <a:gd name="connsiteX3" fmla="*/ 680720 w 1016228"/>
              <a:gd name="connsiteY3" fmla="*/ 57467 h 1505927"/>
              <a:gd name="connsiteX4" fmla="*/ 658497 w 1016228"/>
              <a:gd name="connsiteY4" fmla="*/ 669861 h 1505927"/>
              <a:gd name="connsiteX5" fmla="*/ 1016000 w 1016228"/>
              <a:gd name="connsiteY5" fmla="*/ 697547 h 1505927"/>
              <a:gd name="connsiteX6" fmla="*/ 599440 w 1016228"/>
              <a:gd name="connsiteY6" fmla="*/ 1490027 h 1505927"/>
              <a:gd name="connsiteX7" fmla="*/ 354823 w 1016228"/>
              <a:gd name="connsiteY7" fmla="*/ 1205863 h 1505927"/>
              <a:gd name="connsiteX8" fmla="*/ 505882 w 1016228"/>
              <a:gd name="connsiteY8" fmla="*/ 938910 h 1505927"/>
              <a:gd name="connsiteX9" fmla="*/ 558800 w 1016228"/>
              <a:gd name="connsiteY9" fmla="*/ 1225867 h 1505927"/>
              <a:gd name="connsiteX10" fmla="*/ 660400 w 1016228"/>
              <a:gd name="connsiteY10" fmla="*/ 1154747 h 1505927"/>
              <a:gd name="connsiteX0" fmla="*/ 0 w 1016165"/>
              <a:gd name="connsiteY0" fmla="*/ 1032827 h 1584881"/>
              <a:gd name="connsiteX1" fmla="*/ 335280 w 1016165"/>
              <a:gd name="connsiteY1" fmla="*/ 636587 h 1584881"/>
              <a:gd name="connsiteX2" fmla="*/ 190359 w 1016165"/>
              <a:gd name="connsiteY2" fmla="*/ 91631 h 1584881"/>
              <a:gd name="connsiteX3" fmla="*/ 680720 w 1016165"/>
              <a:gd name="connsiteY3" fmla="*/ 57467 h 1584881"/>
              <a:gd name="connsiteX4" fmla="*/ 658497 w 1016165"/>
              <a:gd name="connsiteY4" fmla="*/ 669861 h 1584881"/>
              <a:gd name="connsiteX5" fmla="*/ 1016000 w 1016165"/>
              <a:gd name="connsiteY5" fmla="*/ 697547 h 1584881"/>
              <a:gd name="connsiteX6" fmla="*/ 608259 w 1016165"/>
              <a:gd name="connsiteY6" fmla="*/ 1571626 h 1584881"/>
              <a:gd name="connsiteX7" fmla="*/ 354823 w 1016165"/>
              <a:gd name="connsiteY7" fmla="*/ 1205863 h 1584881"/>
              <a:gd name="connsiteX8" fmla="*/ 505882 w 1016165"/>
              <a:gd name="connsiteY8" fmla="*/ 938910 h 1584881"/>
              <a:gd name="connsiteX9" fmla="*/ 558800 w 1016165"/>
              <a:gd name="connsiteY9" fmla="*/ 1225867 h 1584881"/>
              <a:gd name="connsiteX10" fmla="*/ 660400 w 1016165"/>
              <a:gd name="connsiteY10" fmla="*/ 1154747 h 1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165" h="1584881">
                <a:moveTo>
                  <a:pt x="0" y="1032827"/>
                </a:moveTo>
                <a:cubicBezTo>
                  <a:pt x="153246" y="904980"/>
                  <a:pt x="303554" y="793453"/>
                  <a:pt x="335280" y="636587"/>
                </a:cubicBezTo>
                <a:cubicBezTo>
                  <a:pt x="367006" y="479721"/>
                  <a:pt x="132786" y="188151"/>
                  <a:pt x="190359" y="91631"/>
                </a:cubicBezTo>
                <a:cubicBezTo>
                  <a:pt x="247932" y="-4889"/>
                  <a:pt x="602697" y="-38905"/>
                  <a:pt x="680720" y="57467"/>
                </a:cubicBezTo>
                <a:cubicBezTo>
                  <a:pt x="758743" y="153839"/>
                  <a:pt x="602617" y="563181"/>
                  <a:pt x="658497" y="669861"/>
                </a:cubicBezTo>
                <a:cubicBezTo>
                  <a:pt x="714377" y="776541"/>
                  <a:pt x="1024373" y="547253"/>
                  <a:pt x="1016000" y="697547"/>
                </a:cubicBezTo>
                <a:cubicBezTo>
                  <a:pt x="1007627" y="847841"/>
                  <a:pt x="718455" y="1486907"/>
                  <a:pt x="608259" y="1571626"/>
                </a:cubicBezTo>
                <a:cubicBezTo>
                  <a:pt x="498063" y="1656345"/>
                  <a:pt x="371886" y="1311316"/>
                  <a:pt x="354823" y="1205863"/>
                </a:cubicBezTo>
                <a:cubicBezTo>
                  <a:pt x="337760" y="1100410"/>
                  <a:pt x="471886" y="935576"/>
                  <a:pt x="505882" y="938910"/>
                </a:cubicBezTo>
                <a:cubicBezTo>
                  <a:pt x="539878" y="942244"/>
                  <a:pt x="533047" y="1189894"/>
                  <a:pt x="558800" y="1225867"/>
                </a:cubicBezTo>
                <a:cubicBezTo>
                  <a:pt x="584553" y="1261840"/>
                  <a:pt x="618066" y="1198773"/>
                  <a:pt x="660400" y="1154747"/>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カーブ 28">
            <a:extLst>
              <a:ext uri="{FF2B5EF4-FFF2-40B4-BE49-F238E27FC236}">
                <a16:creationId xmlns:a16="http://schemas.microsoft.com/office/drawing/2014/main" id="{72D29DFD-807D-40A9-8E4D-DC6FE4FF2B07}"/>
              </a:ext>
            </a:extLst>
          </p:cNvPr>
          <p:cNvSpPr/>
          <p:nvPr/>
        </p:nvSpPr>
        <p:spPr>
          <a:xfrm>
            <a:off x="7169072" y="4617064"/>
            <a:ext cx="504056" cy="1104380"/>
          </a:xfrm>
          <a:prstGeom prst="curved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矢印: 左カーブ 29">
            <a:extLst>
              <a:ext uri="{FF2B5EF4-FFF2-40B4-BE49-F238E27FC236}">
                <a16:creationId xmlns:a16="http://schemas.microsoft.com/office/drawing/2014/main" id="{C802A20C-65AC-41C7-BFDE-75918A506EEA}"/>
              </a:ext>
            </a:extLst>
          </p:cNvPr>
          <p:cNvSpPr/>
          <p:nvPr/>
        </p:nvSpPr>
        <p:spPr>
          <a:xfrm>
            <a:off x="7143087" y="3294933"/>
            <a:ext cx="504056" cy="1104380"/>
          </a:xfrm>
          <a:prstGeom prst="curved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矢印: 左カーブ 30">
            <a:extLst>
              <a:ext uri="{FF2B5EF4-FFF2-40B4-BE49-F238E27FC236}">
                <a16:creationId xmlns:a16="http://schemas.microsoft.com/office/drawing/2014/main" id="{FCB71C3C-5D20-4EE3-94D8-26F4E73A7333}"/>
              </a:ext>
            </a:extLst>
          </p:cNvPr>
          <p:cNvSpPr/>
          <p:nvPr/>
        </p:nvSpPr>
        <p:spPr>
          <a:xfrm>
            <a:off x="5283958" y="1976035"/>
            <a:ext cx="504056" cy="1401077"/>
          </a:xfrm>
          <a:prstGeom prst="curved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矢印: 右 31">
            <a:extLst>
              <a:ext uri="{FF2B5EF4-FFF2-40B4-BE49-F238E27FC236}">
                <a16:creationId xmlns:a16="http://schemas.microsoft.com/office/drawing/2014/main" id="{7A737C4F-4EC4-4889-A9EB-0321B9F9B2B2}"/>
              </a:ext>
            </a:extLst>
          </p:cNvPr>
          <p:cNvSpPr/>
          <p:nvPr/>
        </p:nvSpPr>
        <p:spPr>
          <a:xfrm rot="5400000">
            <a:off x="3788349" y="3723802"/>
            <a:ext cx="364152" cy="31839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2BC311D9-5EC9-4EAF-901B-4A7AA3A24279}"/>
              </a:ext>
            </a:extLst>
          </p:cNvPr>
          <p:cNvSpPr txBox="1"/>
          <p:nvPr/>
        </p:nvSpPr>
        <p:spPr>
          <a:xfrm>
            <a:off x="8264433" y="4465702"/>
            <a:ext cx="389850" cy="338554"/>
          </a:xfrm>
          <a:prstGeom prst="rect">
            <a:avLst/>
          </a:prstGeom>
          <a:noFill/>
        </p:spPr>
        <p:txBody>
          <a:bodyPr wrap="none" rtlCol="0">
            <a:spAutoFit/>
          </a:bodyPr>
          <a:lstStyle/>
          <a:p>
            <a:pPr algn="ctr"/>
            <a:r>
              <a:rPr kumimoji="1" lang="en-US" altLang="ja-JP" sz="1600" dirty="0"/>
              <a:t>Ⅰ</a:t>
            </a:r>
            <a:endParaRPr kumimoji="1" lang="ja-JP" altLang="en-US" sz="1600" dirty="0"/>
          </a:p>
        </p:txBody>
      </p:sp>
      <p:sp>
        <p:nvSpPr>
          <p:cNvPr id="34" name="テキスト ボックス 33">
            <a:extLst>
              <a:ext uri="{FF2B5EF4-FFF2-40B4-BE49-F238E27FC236}">
                <a16:creationId xmlns:a16="http://schemas.microsoft.com/office/drawing/2014/main" id="{664306E7-BF12-41D6-B195-BCA6917DDF80}"/>
              </a:ext>
            </a:extLst>
          </p:cNvPr>
          <p:cNvSpPr txBox="1"/>
          <p:nvPr/>
        </p:nvSpPr>
        <p:spPr>
          <a:xfrm>
            <a:off x="8264433" y="3141768"/>
            <a:ext cx="389850" cy="338554"/>
          </a:xfrm>
          <a:prstGeom prst="rect">
            <a:avLst/>
          </a:prstGeom>
          <a:noFill/>
        </p:spPr>
        <p:txBody>
          <a:bodyPr wrap="none" rtlCol="0">
            <a:spAutoFit/>
          </a:bodyPr>
          <a:lstStyle/>
          <a:p>
            <a:pPr algn="ctr"/>
            <a:r>
              <a:rPr lang="en-US" altLang="ja-JP" sz="1600" dirty="0"/>
              <a:t>Ⅱ</a:t>
            </a:r>
            <a:endParaRPr kumimoji="1" lang="ja-JP" altLang="en-US" sz="1600" dirty="0"/>
          </a:p>
        </p:txBody>
      </p:sp>
      <p:sp>
        <p:nvSpPr>
          <p:cNvPr id="38" name="テキスト ボックス 37">
            <a:extLst>
              <a:ext uri="{FF2B5EF4-FFF2-40B4-BE49-F238E27FC236}">
                <a16:creationId xmlns:a16="http://schemas.microsoft.com/office/drawing/2014/main" id="{A01AD4A6-A725-44F5-A0EE-2D063648AEE7}"/>
              </a:ext>
            </a:extLst>
          </p:cNvPr>
          <p:cNvSpPr txBox="1"/>
          <p:nvPr/>
        </p:nvSpPr>
        <p:spPr>
          <a:xfrm>
            <a:off x="8264433" y="1801117"/>
            <a:ext cx="389850" cy="338554"/>
          </a:xfrm>
          <a:prstGeom prst="rect">
            <a:avLst/>
          </a:prstGeom>
          <a:noFill/>
        </p:spPr>
        <p:txBody>
          <a:bodyPr wrap="none" rtlCol="0">
            <a:spAutoFit/>
          </a:bodyPr>
          <a:lstStyle/>
          <a:p>
            <a:pPr algn="ctr"/>
            <a:r>
              <a:rPr kumimoji="1" lang="en-US" altLang="ja-JP" sz="1600" dirty="0"/>
              <a:t>Ⅲ</a:t>
            </a:r>
            <a:endParaRPr kumimoji="1" lang="ja-JP" altLang="en-US" sz="1600" dirty="0"/>
          </a:p>
        </p:txBody>
      </p:sp>
      <p:sp>
        <p:nvSpPr>
          <p:cNvPr id="39" name="矢印: 右 38">
            <a:extLst>
              <a:ext uri="{FF2B5EF4-FFF2-40B4-BE49-F238E27FC236}">
                <a16:creationId xmlns:a16="http://schemas.microsoft.com/office/drawing/2014/main" id="{079F0D7A-5E76-4224-8AB8-036B98FDE7E7}"/>
              </a:ext>
            </a:extLst>
          </p:cNvPr>
          <p:cNvSpPr/>
          <p:nvPr/>
        </p:nvSpPr>
        <p:spPr>
          <a:xfrm rot="5400000">
            <a:off x="3782485" y="2161599"/>
            <a:ext cx="375880" cy="31839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6F1476D8-238A-4662-A72C-516F4DADA8DC}"/>
              </a:ext>
            </a:extLst>
          </p:cNvPr>
          <p:cNvSpPr txBox="1"/>
          <p:nvPr/>
        </p:nvSpPr>
        <p:spPr>
          <a:xfrm>
            <a:off x="4367076" y="5596428"/>
            <a:ext cx="1168910" cy="307777"/>
          </a:xfrm>
          <a:prstGeom prst="rect">
            <a:avLst/>
          </a:prstGeom>
          <a:noFill/>
        </p:spPr>
        <p:txBody>
          <a:bodyPr wrap="none" rtlCol="0">
            <a:spAutoFit/>
          </a:bodyPr>
          <a:lstStyle/>
          <a:p>
            <a:r>
              <a:rPr lang="ja-JP" altLang="en-US" sz="1400" dirty="0"/>
              <a:t>蛍光分布など</a:t>
            </a:r>
            <a:endParaRPr kumimoji="1" lang="en-US" altLang="ja-JP" sz="1400" dirty="0"/>
          </a:p>
        </p:txBody>
      </p:sp>
      <p:sp>
        <p:nvSpPr>
          <p:cNvPr id="41" name="テキスト ボックス 40">
            <a:extLst>
              <a:ext uri="{FF2B5EF4-FFF2-40B4-BE49-F238E27FC236}">
                <a16:creationId xmlns:a16="http://schemas.microsoft.com/office/drawing/2014/main" id="{6360558A-53B9-4999-8D70-9461E0AB5E6A}"/>
              </a:ext>
            </a:extLst>
          </p:cNvPr>
          <p:cNvSpPr txBox="1"/>
          <p:nvPr/>
        </p:nvSpPr>
        <p:spPr>
          <a:xfrm>
            <a:off x="2792612" y="4871523"/>
            <a:ext cx="997047" cy="307777"/>
          </a:xfrm>
          <a:prstGeom prst="rect">
            <a:avLst/>
          </a:prstGeom>
          <a:noFill/>
        </p:spPr>
        <p:txBody>
          <a:bodyPr wrap="square" rtlCol="0">
            <a:spAutoFit/>
          </a:bodyPr>
          <a:lstStyle/>
          <a:p>
            <a:pPr algn="ctr"/>
            <a:r>
              <a:rPr lang="en-US" altLang="ja-JP" sz="1400" dirty="0"/>
              <a:t>Wet</a:t>
            </a:r>
            <a:r>
              <a:rPr lang="ja-JP" altLang="en-US" sz="1400" dirty="0"/>
              <a:t>試験</a:t>
            </a:r>
            <a:endParaRPr kumimoji="1" lang="ja-JP" altLang="en-US" sz="1400" dirty="0"/>
          </a:p>
        </p:txBody>
      </p:sp>
      <p:sp>
        <p:nvSpPr>
          <p:cNvPr id="45" name="矢印: 右 44">
            <a:extLst>
              <a:ext uri="{FF2B5EF4-FFF2-40B4-BE49-F238E27FC236}">
                <a16:creationId xmlns:a16="http://schemas.microsoft.com/office/drawing/2014/main" id="{41FD5B12-4D40-4984-90E1-F53BBFB63A86}"/>
              </a:ext>
            </a:extLst>
          </p:cNvPr>
          <p:cNvSpPr/>
          <p:nvPr/>
        </p:nvSpPr>
        <p:spPr>
          <a:xfrm rot="5400000">
            <a:off x="3773706" y="4882777"/>
            <a:ext cx="393438" cy="31839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7822C06F-594A-4162-926A-4C70C6E1A8C7}"/>
              </a:ext>
            </a:extLst>
          </p:cNvPr>
          <p:cNvSpPr/>
          <p:nvPr/>
        </p:nvSpPr>
        <p:spPr>
          <a:xfrm>
            <a:off x="1120400" y="1574398"/>
            <a:ext cx="5904656" cy="1984689"/>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510463F6-F304-40AC-B1E6-FC34E04284CF}"/>
              </a:ext>
            </a:extLst>
          </p:cNvPr>
          <p:cNvSpPr/>
          <p:nvPr/>
        </p:nvSpPr>
        <p:spPr>
          <a:xfrm>
            <a:off x="1120400" y="4154245"/>
            <a:ext cx="5904656" cy="569239"/>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704DB919-62A7-4508-AC9B-EAED93B6FB58}"/>
              </a:ext>
            </a:extLst>
          </p:cNvPr>
          <p:cNvSpPr/>
          <p:nvPr/>
        </p:nvSpPr>
        <p:spPr>
          <a:xfrm>
            <a:off x="1120401" y="5301208"/>
            <a:ext cx="5904656" cy="865439"/>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779E24F7-BCE6-49C1-805F-75ADC55E076C}"/>
              </a:ext>
            </a:extLst>
          </p:cNvPr>
          <p:cNvSpPr txBox="1"/>
          <p:nvPr/>
        </p:nvSpPr>
        <p:spPr>
          <a:xfrm>
            <a:off x="1796990" y="1764217"/>
            <a:ext cx="1083951" cy="307777"/>
          </a:xfrm>
          <a:prstGeom prst="rect">
            <a:avLst/>
          </a:prstGeom>
          <a:noFill/>
        </p:spPr>
        <p:txBody>
          <a:bodyPr wrap="none" rtlCol="0">
            <a:spAutoFit/>
          </a:bodyPr>
          <a:lstStyle/>
          <a:p>
            <a:r>
              <a:rPr kumimoji="1" lang="ja-JP" altLang="en-US" sz="1400" dirty="0"/>
              <a:t>アミノ酸配列</a:t>
            </a:r>
          </a:p>
        </p:txBody>
      </p:sp>
      <p:sp>
        <p:nvSpPr>
          <p:cNvPr id="50" name="テキスト ボックス 49">
            <a:extLst>
              <a:ext uri="{FF2B5EF4-FFF2-40B4-BE49-F238E27FC236}">
                <a16:creationId xmlns:a16="http://schemas.microsoft.com/office/drawing/2014/main" id="{8B54C181-56FC-47D9-8325-A1991C090CE8}"/>
              </a:ext>
            </a:extLst>
          </p:cNvPr>
          <p:cNvSpPr txBox="1"/>
          <p:nvPr/>
        </p:nvSpPr>
        <p:spPr>
          <a:xfrm>
            <a:off x="1893576" y="2872556"/>
            <a:ext cx="902811" cy="307777"/>
          </a:xfrm>
          <a:prstGeom prst="rect">
            <a:avLst/>
          </a:prstGeom>
          <a:noFill/>
        </p:spPr>
        <p:txBody>
          <a:bodyPr wrap="none" rtlCol="0">
            <a:spAutoFit/>
          </a:bodyPr>
          <a:lstStyle/>
          <a:p>
            <a:r>
              <a:rPr kumimoji="1" lang="ja-JP" altLang="en-US" sz="1400" dirty="0"/>
              <a:t>立体構造</a:t>
            </a:r>
          </a:p>
        </p:txBody>
      </p:sp>
      <p:sp>
        <p:nvSpPr>
          <p:cNvPr id="52" name="テキスト ボックス 51">
            <a:extLst>
              <a:ext uri="{FF2B5EF4-FFF2-40B4-BE49-F238E27FC236}">
                <a16:creationId xmlns:a16="http://schemas.microsoft.com/office/drawing/2014/main" id="{1E007A3C-B3FC-454E-90F4-7D24E5AFF700}"/>
              </a:ext>
            </a:extLst>
          </p:cNvPr>
          <p:cNvSpPr txBox="1"/>
          <p:nvPr/>
        </p:nvSpPr>
        <p:spPr>
          <a:xfrm>
            <a:off x="2845530" y="2150074"/>
            <a:ext cx="771365" cy="307777"/>
          </a:xfrm>
          <a:prstGeom prst="rect">
            <a:avLst/>
          </a:prstGeom>
          <a:noFill/>
        </p:spPr>
        <p:txBody>
          <a:bodyPr wrap="none" rtlCol="0">
            <a:spAutoFit/>
          </a:bodyPr>
          <a:lstStyle/>
          <a:p>
            <a:r>
              <a:rPr lang="en-US" altLang="ja-JP" sz="1400" dirty="0"/>
              <a:t>Folding</a:t>
            </a:r>
            <a:endParaRPr kumimoji="1" lang="ja-JP" altLang="en-US" sz="1400" dirty="0"/>
          </a:p>
        </p:txBody>
      </p:sp>
      <p:sp>
        <p:nvSpPr>
          <p:cNvPr id="53" name="テキスト ボックス 52">
            <a:extLst>
              <a:ext uri="{FF2B5EF4-FFF2-40B4-BE49-F238E27FC236}">
                <a16:creationId xmlns:a16="http://schemas.microsoft.com/office/drawing/2014/main" id="{F0E9DB94-BE8E-4B0D-A338-387C232F939F}"/>
              </a:ext>
            </a:extLst>
          </p:cNvPr>
          <p:cNvSpPr txBox="1"/>
          <p:nvPr/>
        </p:nvSpPr>
        <p:spPr>
          <a:xfrm>
            <a:off x="2796388" y="3726884"/>
            <a:ext cx="1010698" cy="307777"/>
          </a:xfrm>
          <a:prstGeom prst="rect">
            <a:avLst/>
          </a:prstGeom>
          <a:noFill/>
        </p:spPr>
        <p:txBody>
          <a:bodyPr wrap="square" rtlCol="0">
            <a:spAutoFit/>
          </a:bodyPr>
          <a:lstStyle/>
          <a:p>
            <a:pPr algn="ctr"/>
            <a:r>
              <a:rPr lang="ja-JP" altLang="en-US" sz="1400" dirty="0"/>
              <a:t>机上評価</a:t>
            </a:r>
            <a:endParaRPr kumimoji="1" lang="ja-JP" altLang="en-US" sz="1400" dirty="0"/>
          </a:p>
        </p:txBody>
      </p:sp>
      <p:sp>
        <p:nvSpPr>
          <p:cNvPr id="54" name="正方形/長方形 53">
            <a:extLst>
              <a:ext uri="{FF2B5EF4-FFF2-40B4-BE49-F238E27FC236}">
                <a16:creationId xmlns:a16="http://schemas.microsoft.com/office/drawing/2014/main" id="{7E991DA7-9005-442B-9C02-C619E264153A}"/>
              </a:ext>
            </a:extLst>
          </p:cNvPr>
          <p:cNvSpPr/>
          <p:nvPr/>
        </p:nvSpPr>
        <p:spPr>
          <a:xfrm>
            <a:off x="589310" y="1413620"/>
            <a:ext cx="1180653" cy="343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デザイン</a:t>
            </a:r>
          </a:p>
        </p:txBody>
      </p:sp>
      <p:sp>
        <p:nvSpPr>
          <p:cNvPr id="55" name="正方形/長方形 54">
            <a:extLst>
              <a:ext uri="{FF2B5EF4-FFF2-40B4-BE49-F238E27FC236}">
                <a16:creationId xmlns:a16="http://schemas.microsoft.com/office/drawing/2014/main" id="{457E6EFA-B3E1-4E7E-9668-071DCC4FCEA0}"/>
              </a:ext>
            </a:extLst>
          </p:cNvPr>
          <p:cNvSpPr/>
          <p:nvPr/>
        </p:nvSpPr>
        <p:spPr>
          <a:xfrm>
            <a:off x="589309" y="3937207"/>
            <a:ext cx="1180653" cy="343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スコア</a:t>
            </a:r>
            <a:endParaRPr kumimoji="1" lang="ja-JP" altLang="en-US" sz="2000" b="1" dirty="0"/>
          </a:p>
        </p:txBody>
      </p:sp>
      <p:sp>
        <p:nvSpPr>
          <p:cNvPr id="56" name="正方形/長方形 55">
            <a:extLst>
              <a:ext uri="{FF2B5EF4-FFF2-40B4-BE49-F238E27FC236}">
                <a16:creationId xmlns:a16="http://schemas.microsoft.com/office/drawing/2014/main" id="{B4611B6B-0D36-4879-AEF4-A67C800BD203}"/>
              </a:ext>
            </a:extLst>
          </p:cNvPr>
          <p:cNvSpPr/>
          <p:nvPr/>
        </p:nvSpPr>
        <p:spPr>
          <a:xfrm>
            <a:off x="589308" y="5253069"/>
            <a:ext cx="1180654" cy="343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結合能</a:t>
            </a:r>
            <a:endParaRPr kumimoji="1" lang="ja-JP" altLang="en-US" b="1" dirty="0"/>
          </a:p>
        </p:txBody>
      </p:sp>
      <p:sp>
        <p:nvSpPr>
          <p:cNvPr id="58" name="テキスト ボックス 57">
            <a:extLst>
              <a:ext uri="{FF2B5EF4-FFF2-40B4-BE49-F238E27FC236}">
                <a16:creationId xmlns:a16="http://schemas.microsoft.com/office/drawing/2014/main" id="{5D23888A-DE06-4C2F-9DB0-616CEB93ED6D}"/>
              </a:ext>
            </a:extLst>
          </p:cNvPr>
          <p:cNvSpPr txBox="1"/>
          <p:nvPr/>
        </p:nvSpPr>
        <p:spPr>
          <a:xfrm>
            <a:off x="3367568" y="1762565"/>
            <a:ext cx="1212191" cy="307777"/>
          </a:xfrm>
          <a:prstGeom prst="rect">
            <a:avLst/>
          </a:prstGeom>
          <a:noFill/>
        </p:spPr>
        <p:txBody>
          <a:bodyPr wrap="none" rtlCol="0">
            <a:spAutoFit/>
          </a:bodyPr>
          <a:lstStyle/>
          <a:p>
            <a:r>
              <a:rPr lang="en-US" altLang="ja-JP" sz="1400" b="1" dirty="0">
                <a:solidFill>
                  <a:srgbClr val="92D050"/>
                </a:solidFill>
              </a:rPr>
              <a:t>TQSHYGQC</a:t>
            </a:r>
            <a:endParaRPr kumimoji="1" lang="ja-JP" altLang="en-US" sz="1400" b="1" dirty="0">
              <a:solidFill>
                <a:srgbClr val="92D050"/>
              </a:solidFill>
            </a:endParaRPr>
          </a:p>
        </p:txBody>
      </p:sp>
      <p:sp>
        <p:nvSpPr>
          <p:cNvPr id="59" name="吹き出し: 角を丸めた四角形 58">
            <a:extLst>
              <a:ext uri="{FF2B5EF4-FFF2-40B4-BE49-F238E27FC236}">
                <a16:creationId xmlns:a16="http://schemas.microsoft.com/office/drawing/2014/main" id="{B4318B09-9543-4CCD-BE44-808448D4D17C}"/>
              </a:ext>
            </a:extLst>
          </p:cNvPr>
          <p:cNvSpPr/>
          <p:nvPr/>
        </p:nvSpPr>
        <p:spPr>
          <a:xfrm>
            <a:off x="8264433" y="2233464"/>
            <a:ext cx="3602751" cy="576064"/>
          </a:xfrm>
          <a:prstGeom prst="wedgeRoundRectCallout">
            <a:avLst>
              <a:gd name="adj1" fmla="val -113885"/>
              <a:gd name="adj2" fmla="val 4249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正確な</a:t>
            </a:r>
            <a:r>
              <a:rPr kumimoji="1" lang="en-US" altLang="ja-JP" dirty="0">
                <a:solidFill>
                  <a:schemeClr val="tx1"/>
                </a:solidFill>
              </a:rPr>
              <a:t>Fold</a:t>
            </a:r>
            <a:r>
              <a:rPr kumimoji="1" lang="ja-JP" altLang="en-US" dirty="0">
                <a:solidFill>
                  <a:schemeClr val="tx1"/>
                </a:solidFill>
              </a:rPr>
              <a:t>を想定しているか？</a:t>
            </a:r>
          </a:p>
        </p:txBody>
      </p:sp>
      <p:sp>
        <p:nvSpPr>
          <p:cNvPr id="60" name="吹き出し: 角を丸めた四角形 59">
            <a:extLst>
              <a:ext uri="{FF2B5EF4-FFF2-40B4-BE49-F238E27FC236}">
                <a16:creationId xmlns:a16="http://schemas.microsoft.com/office/drawing/2014/main" id="{F21DD76B-35CC-437B-A15A-DD37B2143F80}"/>
              </a:ext>
            </a:extLst>
          </p:cNvPr>
          <p:cNvSpPr/>
          <p:nvPr/>
        </p:nvSpPr>
        <p:spPr>
          <a:xfrm>
            <a:off x="8264433" y="3559091"/>
            <a:ext cx="3602751" cy="576064"/>
          </a:xfrm>
          <a:prstGeom prst="wedgeRoundRectCallout">
            <a:avLst>
              <a:gd name="adj1" fmla="val -63174"/>
              <a:gd name="adj2" fmla="val 1641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Fold</a:t>
            </a:r>
            <a:r>
              <a:rPr kumimoji="1" lang="ja-JP" altLang="en-US" dirty="0">
                <a:solidFill>
                  <a:schemeClr val="tx1"/>
                </a:solidFill>
              </a:rPr>
              <a:t>についてどんな評価ができるか？</a:t>
            </a:r>
          </a:p>
        </p:txBody>
      </p:sp>
      <p:sp>
        <p:nvSpPr>
          <p:cNvPr id="61" name="テキスト ボックス 60">
            <a:extLst>
              <a:ext uri="{FF2B5EF4-FFF2-40B4-BE49-F238E27FC236}">
                <a16:creationId xmlns:a16="http://schemas.microsoft.com/office/drawing/2014/main" id="{F42EAD87-3498-4939-8895-A2777B64167B}"/>
              </a:ext>
            </a:extLst>
          </p:cNvPr>
          <p:cNvSpPr txBox="1"/>
          <p:nvPr/>
        </p:nvSpPr>
        <p:spPr>
          <a:xfrm>
            <a:off x="9407615" y="1478205"/>
            <a:ext cx="1316386" cy="369332"/>
          </a:xfrm>
          <a:prstGeom prst="rect">
            <a:avLst/>
          </a:prstGeom>
          <a:noFill/>
        </p:spPr>
        <p:txBody>
          <a:bodyPr wrap="none" rtlCol="0">
            <a:spAutoFit/>
          </a:bodyPr>
          <a:lstStyle/>
          <a:p>
            <a:r>
              <a:rPr kumimoji="1" lang="ja-JP" altLang="en-US" b="1" dirty="0"/>
              <a:t>必要な分析</a:t>
            </a:r>
          </a:p>
        </p:txBody>
      </p:sp>
      <p:sp>
        <p:nvSpPr>
          <p:cNvPr id="62" name="テキスト プレースホルダー 2">
            <a:extLst>
              <a:ext uri="{FF2B5EF4-FFF2-40B4-BE49-F238E27FC236}">
                <a16:creationId xmlns:a16="http://schemas.microsoft.com/office/drawing/2014/main" id="{514F5CAD-D973-478A-A271-C46DD77BE0E0}"/>
              </a:ext>
            </a:extLst>
          </p:cNvPr>
          <p:cNvSpPr txBox="1">
            <a:spLocks/>
          </p:cNvSpPr>
          <p:nvPr/>
        </p:nvSpPr>
        <p:spPr>
          <a:xfrm>
            <a:off x="353961" y="873465"/>
            <a:ext cx="11563219" cy="792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下記フロー確立のために、各プロセス間のデータの関係を調べる必要がある。</a:t>
            </a:r>
            <a:endParaRPr lang="en-US" altLang="ja-JP" sz="2800" dirty="0"/>
          </a:p>
        </p:txBody>
      </p:sp>
      <p:pic>
        <p:nvPicPr>
          <p:cNvPr id="35" name="Picture 8">
            <a:extLst>
              <a:ext uri="{FF2B5EF4-FFF2-40B4-BE49-F238E27FC236}">
                <a16:creationId xmlns:a16="http://schemas.microsoft.com/office/drawing/2014/main" id="{02E5F01D-6CBA-4AAC-8FA7-D0D6AED6AF7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50001"/>
          <a:stretch/>
        </p:blipFill>
        <p:spPr bwMode="auto">
          <a:xfrm>
            <a:off x="3534344" y="5339320"/>
            <a:ext cx="819535" cy="819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56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Wet</a:t>
            </a:r>
            <a:r>
              <a:rPr lang="ja-JP" altLang="en-US" dirty="0"/>
              <a:t>試験によるセルロース結合性簡易評価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62" name="テキスト プレースホルダー 2">
            <a:extLst>
              <a:ext uri="{FF2B5EF4-FFF2-40B4-BE49-F238E27FC236}">
                <a16:creationId xmlns:a16="http://schemas.microsoft.com/office/drawing/2014/main" id="{514F5CAD-D973-478A-A271-C46DD77BE0E0}"/>
              </a:ext>
            </a:extLst>
          </p:cNvPr>
          <p:cNvSpPr txBox="1">
            <a:spLocks/>
          </p:cNvSpPr>
          <p:nvPr/>
        </p:nvSpPr>
        <p:spPr>
          <a:xfrm>
            <a:off x="353961" y="864229"/>
            <a:ext cx="11563219" cy="792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各サンプルの結合性を簡易評価することを確認。</a:t>
            </a:r>
            <a:endParaRPr lang="en-US" altLang="ja-JP" sz="2800" dirty="0"/>
          </a:p>
        </p:txBody>
      </p:sp>
      <p:sp>
        <p:nvSpPr>
          <p:cNvPr id="91" name="テキスト ボックス 11">
            <a:extLst>
              <a:ext uri="{FF2B5EF4-FFF2-40B4-BE49-F238E27FC236}">
                <a16:creationId xmlns:a16="http://schemas.microsoft.com/office/drawing/2014/main" id="{078FD0AC-846D-438B-819B-A74DF63D5E6E}"/>
              </a:ext>
            </a:extLst>
          </p:cNvPr>
          <p:cNvSpPr txBox="1"/>
          <p:nvPr/>
        </p:nvSpPr>
        <p:spPr>
          <a:xfrm>
            <a:off x="3936008" y="2324744"/>
            <a:ext cx="2079414" cy="492443"/>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400" dirty="0"/>
              <a:t>コントロール系</a:t>
            </a:r>
            <a:endParaRPr kumimoji="1" lang="en-US" altLang="ja-JP" sz="1400" dirty="0"/>
          </a:p>
          <a:p>
            <a:pPr algn="ctr"/>
            <a:r>
              <a:rPr kumimoji="1" lang="ja-JP" altLang="en-US" sz="1200" dirty="0"/>
              <a:t>（</a:t>
            </a:r>
            <a:r>
              <a:rPr lang="ja-JP" altLang="en-US" sz="1200" dirty="0"/>
              <a:t>結合性タンパク質なし</a:t>
            </a:r>
            <a:r>
              <a:rPr kumimoji="1" lang="ja-JP" altLang="en-US" sz="1200" dirty="0"/>
              <a:t>）</a:t>
            </a:r>
          </a:p>
        </p:txBody>
      </p:sp>
      <p:sp>
        <p:nvSpPr>
          <p:cNvPr id="92" name="テキスト ボックス 13">
            <a:extLst>
              <a:ext uri="{FF2B5EF4-FFF2-40B4-BE49-F238E27FC236}">
                <a16:creationId xmlns:a16="http://schemas.microsoft.com/office/drawing/2014/main" id="{E98E2250-2166-4111-903C-62CED6375669}"/>
              </a:ext>
            </a:extLst>
          </p:cNvPr>
          <p:cNvSpPr txBox="1"/>
          <p:nvPr/>
        </p:nvSpPr>
        <p:spPr>
          <a:xfrm>
            <a:off x="6067758" y="2391165"/>
            <a:ext cx="1571264"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dirty="0"/>
              <a:t>Wild-type</a:t>
            </a:r>
            <a:r>
              <a:rPr lang="ja-JP" altLang="en-US" sz="1200" dirty="0"/>
              <a:t>（</a:t>
            </a:r>
            <a:r>
              <a:rPr lang="en-US" altLang="ja-JP" sz="1200" dirty="0"/>
              <a:t>1cbh</a:t>
            </a:r>
            <a:r>
              <a:rPr lang="ja-JP" altLang="en-US" sz="1200" dirty="0"/>
              <a:t>）</a:t>
            </a:r>
            <a:endParaRPr lang="en-US" altLang="ja-JP" sz="1400" dirty="0"/>
          </a:p>
        </p:txBody>
      </p:sp>
      <p:grpSp>
        <p:nvGrpSpPr>
          <p:cNvPr id="93" name="グループ化 92">
            <a:extLst>
              <a:ext uri="{FF2B5EF4-FFF2-40B4-BE49-F238E27FC236}">
                <a16:creationId xmlns:a16="http://schemas.microsoft.com/office/drawing/2014/main" id="{B36F7A28-98F1-4D8B-BD51-199D9CB7E2EB}"/>
              </a:ext>
            </a:extLst>
          </p:cNvPr>
          <p:cNvGrpSpPr>
            <a:grpSpLocks noChangeAspect="1"/>
          </p:cNvGrpSpPr>
          <p:nvPr/>
        </p:nvGrpSpPr>
        <p:grpSpPr>
          <a:xfrm>
            <a:off x="4652393" y="3010621"/>
            <a:ext cx="646644" cy="562408"/>
            <a:chOff x="599541" y="4028664"/>
            <a:chExt cx="1468949" cy="1277594"/>
          </a:xfrm>
        </p:grpSpPr>
        <p:pic>
          <p:nvPicPr>
            <p:cNvPr id="94" name="図 93">
              <a:extLst>
                <a:ext uri="{FF2B5EF4-FFF2-40B4-BE49-F238E27FC236}">
                  <a16:creationId xmlns:a16="http://schemas.microsoft.com/office/drawing/2014/main" id="{48CC307B-9D1E-43A2-A68A-36F4F0BEFFD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8497" y="4028664"/>
              <a:ext cx="1079993" cy="1277594"/>
            </a:xfrm>
            <a:prstGeom prst="rect">
              <a:avLst/>
            </a:prstGeom>
          </p:spPr>
        </p:pic>
        <p:sp>
          <p:nvSpPr>
            <p:cNvPr id="95" name="フリーフォーム: 図形 29">
              <a:extLst>
                <a:ext uri="{FF2B5EF4-FFF2-40B4-BE49-F238E27FC236}">
                  <a16:creationId xmlns:a16="http://schemas.microsoft.com/office/drawing/2014/main" id="{DB102706-2098-43F4-873E-13CE43F3E4DF}"/>
                </a:ext>
              </a:extLst>
            </p:cNvPr>
            <p:cNvSpPr/>
            <p:nvPr/>
          </p:nvSpPr>
          <p:spPr>
            <a:xfrm>
              <a:off x="599541" y="5100494"/>
              <a:ext cx="620059" cy="170346"/>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 name="グループ化 95">
            <a:extLst>
              <a:ext uri="{FF2B5EF4-FFF2-40B4-BE49-F238E27FC236}">
                <a16:creationId xmlns:a16="http://schemas.microsoft.com/office/drawing/2014/main" id="{7AFC5B74-54B8-462B-B8BE-07C2C826FD5D}"/>
              </a:ext>
            </a:extLst>
          </p:cNvPr>
          <p:cNvGrpSpPr>
            <a:grpSpLocks noChangeAspect="1"/>
          </p:cNvGrpSpPr>
          <p:nvPr/>
        </p:nvGrpSpPr>
        <p:grpSpPr>
          <a:xfrm>
            <a:off x="6426898" y="3010621"/>
            <a:ext cx="852985" cy="634937"/>
            <a:chOff x="-5226395" y="178948"/>
            <a:chExt cx="5500390" cy="4094332"/>
          </a:xfrm>
        </p:grpSpPr>
        <p:pic>
          <p:nvPicPr>
            <p:cNvPr id="97" name="図 96">
              <a:extLst>
                <a:ext uri="{FF2B5EF4-FFF2-40B4-BE49-F238E27FC236}">
                  <a16:creationId xmlns:a16="http://schemas.microsoft.com/office/drawing/2014/main" id="{903A95C6-5042-4A57-BF3C-097365E084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98" name="図 97">
              <a:extLst>
                <a:ext uri="{FF2B5EF4-FFF2-40B4-BE49-F238E27FC236}">
                  <a16:creationId xmlns:a16="http://schemas.microsoft.com/office/drawing/2014/main" id="{ED4A12C4-A5EC-4EE2-A459-5EEC5B8A12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99" name="フリーフォーム: 図形 22">
              <a:extLst>
                <a:ext uri="{FF2B5EF4-FFF2-40B4-BE49-F238E27FC236}">
                  <a16:creationId xmlns:a16="http://schemas.microsoft.com/office/drawing/2014/main" id="{33F033FA-56B1-4A55-B15E-AA7EC83715B1}"/>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8" name="正方形/長方形 107">
            <a:extLst>
              <a:ext uri="{FF2B5EF4-FFF2-40B4-BE49-F238E27FC236}">
                <a16:creationId xmlns:a16="http://schemas.microsoft.com/office/drawing/2014/main" id="{38843EDF-C647-4813-9B75-3AA4D0DF74AF}"/>
              </a:ext>
            </a:extLst>
          </p:cNvPr>
          <p:cNvSpPr/>
          <p:nvPr/>
        </p:nvSpPr>
        <p:spPr>
          <a:xfrm>
            <a:off x="8641497" y="2391165"/>
            <a:ext cx="1003377" cy="307777"/>
          </a:xfrm>
          <a:prstGeom prst="rect">
            <a:avLst/>
          </a:prstGeom>
        </p:spPr>
        <p:txBody>
          <a:bodyPr wrap="square">
            <a:spAutoFit/>
          </a:bodyPr>
          <a:lstStyle/>
          <a:p>
            <a:pPr algn="ctr"/>
            <a:r>
              <a:rPr lang="ja-JP" altLang="en-US" sz="1400" dirty="0"/>
              <a:t>変異体</a:t>
            </a:r>
            <a:r>
              <a:rPr lang="en-US" altLang="ja-JP" sz="1400" dirty="0"/>
              <a:t>1</a:t>
            </a:r>
          </a:p>
        </p:txBody>
      </p:sp>
      <p:sp>
        <p:nvSpPr>
          <p:cNvPr id="109" name="正方形/長方形 108">
            <a:extLst>
              <a:ext uri="{FF2B5EF4-FFF2-40B4-BE49-F238E27FC236}">
                <a16:creationId xmlns:a16="http://schemas.microsoft.com/office/drawing/2014/main" id="{DACCAA57-0FDB-4696-81B6-2CAEA1F53F40}"/>
              </a:ext>
            </a:extLst>
          </p:cNvPr>
          <p:cNvSpPr/>
          <p:nvPr/>
        </p:nvSpPr>
        <p:spPr>
          <a:xfrm>
            <a:off x="10418213" y="2391165"/>
            <a:ext cx="1193242" cy="307777"/>
          </a:xfrm>
          <a:prstGeom prst="rect">
            <a:avLst/>
          </a:prstGeom>
        </p:spPr>
        <p:txBody>
          <a:bodyPr wrap="square">
            <a:spAutoFit/>
          </a:bodyPr>
          <a:lstStyle/>
          <a:p>
            <a:pPr algn="ctr"/>
            <a:r>
              <a:rPr lang="ja-JP" altLang="en-US" sz="1400" dirty="0"/>
              <a:t>変異体</a:t>
            </a:r>
            <a:r>
              <a:rPr lang="en-US" altLang="ja-JP" sz="1400" dirty="0"/>
              <a:t>2</a:t>
            </a:r>
          </a:p>
        </p:txBody>
      </p:sp>
      <p:pic>
        <p:nvPicPr>
          <p:cNvPr id="110" name="図 109">
            <a:extLst>
              <a:ext uri="{FF2B5EF4-FFF2-40B4-BE49-F238E27FC236}">
                <a16:creationId xmlns:a16="http://schemas.microsoft.com/office/drawing/2014/main" id="{4E875937-EA54-4128-AED4-CD95E701D912}"/>
              </a:ext>
            </a:extLst>
          </p:cNvPr>
          <p:cNvPicPr>
            <a:picLocks noChangeAspect="1"/>
          </p:cNvPicPr>
          <p:nvPr/>
        </p:nvPicPr>
        <p:blipFill>
          <a:blip r:embed="rId4"/>
          <a:stretch>
            <a:fillRect/>
          </a:stretch>
        </p:blipFill>
        <p:spPr>
          <a:xfrm>
            <a:off x="971356" y="1889411"/>
            <a:ext cx="2024201" cy="1949517"/>
          </a:xfrm>
          <a:prstGeom prst="rect">
            <a:avLst/>
          </a:prstGeom>
        </p:spPr>
      </p:pic>
      <p:pic>
        <p:nvPicPr>
          <p:cNvPr id="113" name="Picture 8">
            <a:extLst>
              <a:ext uri="{FF2B5EF4-FFF2-40B4-BE49-F238E27FC236}">
                <a16:creationId xmlns:a16="http://schemas.microsoft.com/office/drawing/2014/main" id="{0288F09F-9986-4153-9BC3-358D10D5252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b="50001"/>
          <a:stretch/>
        </p:blipFill>
        <p:spPr bwMode="auto">
          <a:xfrm>
            <a:off x="1361744" y="4345248"/>
            <a:ext cx="1056418" cy="1056397"/>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99BC52D3-A6E5-4890-9B29-2A549D085718}"/>
              </a:ext>
            </a:extLst>
          </p:cNvPr>
          <p:cNvSpPr txBox="1"/>
          <p:nvPr/>
        </p:nvSpPr>
        <p:spPr>
          <a:xfrm>
            <a:off x="517055" y="5600218"/>
            <a:ext cx="2925801" cy="461665"/>
          </a:xfrm>
          <a:prstGeom prst="rect">
            <a:avLst/>
          </a:prstGeom>
          <a:noFill/>
        </p:spPr>
        <p:txBody>
          <a:bodyPr wrap="none" rtlCol="0">
            <a:spAutoFit/>
          </a:bodyPr>
          <a:lstStyle/>
          <a:p>
            <a:r>
              <a:rPr kumimoji="1" lang="ja-JP" altLang="en-US" sz="1200" dirty="0"/>
              <a:t>セルロース結晶上にタンパク質溶液を滴下し、</a:t>
            </a:r>
            <a:endParaRPr kumimoji="1" lang="en-US" altLang="ja-JP" sz="1200" dirty="0"/>
          </a:p>
          <a:p>
            <a:r>
              <a:rPr kumimoji="1" lang="ja-JP" altLang="en-US" sz="1200" dirty="0"/>
              <a:t>拡散具合を蛍光で検出</a:t>
            </a:r>
          </a:p>
        </p:txBody>
      </p:sp>
      <p:sp>
        <p:nvSpPr>
          <p:cNvPr id="117" name="テキスト ボックス 116">
            <a:extLst>
              <a:ext uri="{FF2B5EF4-FFF2-40B4-BE49-F238E27FC236}">
                <a16:creationId xmlns:a16="http://schemas.microsoft.com/office/drawing/2014/main" id="{6097E658-417C-4CC1-A3CD-F74521F7FB57}"/>
              </a:ext>
            </a:extLst>
          </p:cNvPr>
          <p:cNvSpPr txBox="1"/>
          <p:nvPr/>
        </p:nvSpPr>
        <p:spPr>
          <a:xfrm>
            <a:off x="1389564" y="1384116"/>
            <a:ext cx="1107996" cy="369332"/>
          </a:xfrm>
          <a:prstGeom prst="rect">
            <a:avLst/>
          </a:prstGeom>
          <a:noFill/>
        </p:spPr>
        <p:txBody>
          <a:bodyPr wrap="none" rtlCol="0">
            <a:spAutoFit/>
          </a:bodyPr>
          <a:lstStyle/>
          <a:p>
            <a:r>
              <a:rPr kumimoji="1" lang="ja-JP" altLang="en-US" dirty="0"/>
              <a:t>実験方法</a:t>
            </a:r>
          </a:p>
        </p:txBody>
      </p:sp>
      <p:sp>
        <p:nvSpPr>
          <p:cNvPr id="118" name="二等辺三角形 117">
            <a:extLst>
              <a:ext uri="{FF2B5EF4-FFF2-40B4-BE49-F238E27FC236}">
                <a16:creationId xmlns:a16="http://schemas.microsoft.com/office/drawing/2014/main" id="{200E2210-1842-483D-B6F7-DB0A98FCE84C}"/>
              </a:ext>
            </a:extLst>
          </p:cNvPr>
          <p:cNvSpPr/>
          <p:nvPr/>
        </p:nvSpPr>
        <p:spPr>
          <a:xfrm flipV="1">
            <a:off x="1609457" y="3982295"/>
            <a:ext cx="668209" cy="21958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9" name="テキスト ボックス 118">
            <a:extLst>
              <a:ext uri="{FF2B5EF4-FFF2-40B4-BE49-F238E27FC236}">
                <a16:creationId xmlns:a16="http://schemas.microsoft.com/office/drawing/2014/main" id="{6F5C3B38-7CDF-4286-A26C-36D72A2F380D}"/>
              </a:ext>
            </a:extLst>
          </p:cNvPr>
          <p:cNvSpPr txBox="1"/>
          <p:nvPr/>
        </p:nvSpPr>
        <p:spPr>
          <a:xfrm>
            <a:off x="7498094" y="1388646"/>
            <a:ext cx="1107996" cy="369332"/>
          </a:xfrm>
          <a:prstGeom prst="rect">
            <a:avLst/>
          </a:prstGeom>
          <a:noFill/>
        </p:spPr>
        <p:txBody>
          <a:bodyPr wrap="none" rtlCol="0">
            <a:spAutoFit/>
          </a:bodyPr>
          <a:lstStyle/>
          <a:p>
            <a:r>
              <a:rPr kumimoji="1" lang="ja-JP" altLang="en-US" dirty="0"/>
              <a:t>実験結果</a:t>
            </a:r>
          </a:p>
        </p:txBody>
      </p:sp>
      <p:pic>
        <p:nvPicPr>
          <p:cNvPr id="120" name="Picture 4">
            <a:extLst>
              <a:ext uri="{FF2B5EF4-FFF2-40B4-BE49-F238E27FC236}">
                <a16:creationId xmlns:a16="http://schemas.microsoft.com/office/drawing/2014/main" id="{9A1365E3-0597-40EB-973C-CDAFC06F13E3}"/>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4471116" y="3896079"/>
            <a:ext cx="1009199" cy="100917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8">
            <a:extLst>
              <a:ext uri="{FF2B5EF4-FFF2-40B4-BE49-F238E27FC236}">
                <a16:creationId xmlns:a16="http://schemas.microsoft.com/office/drawing/2014/main" id="{48946548-0C0F-4907-B7A8-BD7342AFB46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b="50001"/>
          <a:stretch/>
        </p:blipFill>
        <p:spPr bwMode="auto">
          <a:xfrm>
            <a:off x="6338073" y="3896079"/>
            <a:ext cx="1030634" cy="1030614"/>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8">
            <a:extLst>
              <a:ext uri="{FF2B5EF4-FFF2-40B4-BE49-F238E27FC236}">
                <a16:creationId xmlns:a16="http://schemas.microsoft.com/office/drawing/2014/main" id="{5D5CEB77-22FA-4B56-9761-38C332242B92}"/>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50071"/>
          <a:stretch/>
        </p:blipFill>
        <p:spPr bwMode="auto">
          <a:xfrm>
            <a:off x="10499517" y="3896079"/>
            <a:ext cx="1030634" cy="1029159"/>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68B54993-4A41-4876-A209-8CDF2ABAD37E}"/>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b="49865"/>
          <a:stretch/>
        </p:blipFill>
        <p:spPr bwMode="auto">
          <a:xfrm>
            <a:off x="8627868" y="3896079"/>
            <a:ext cx="1030634" cy="1033425"/>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グループ化 123">
            <a:extLst>
              <a:ext uri="{FF2B5EF4-FFF2-40B4-BE49-F238E27FC236}">
                <a16:creationId xmlns:a16="http://schemas.microsoft.com/office/drawing/2014/main" id="{AAAAC726-4B24-4630-820B-4876AF107788}"/>
              </a:ext>
            </a:extLst>
          </p:cNvPr>
          <p:cNvGrpSpPr>
            <a:grpSpLocks noChangeAspect="1"/>
          </p:cNvGrpSpPr>
          <p:nvPr/>
        </p:nvGrpSpPr>
        <p:grpSpPr>
          <a:xfrm>
            <a:off x="8716693" y="3010621"/>
            <a:ext cx="852985" cy="634937"/>
            <a:chOff x="-5226395" y="178948"/>
            <a:chExt cx="5500390" cy="4094332"/>
          </a:xfrm>
        </p:grpSpPr>
        <p:pic>
          <p:nvPicPr>
            <p:cNvPr id="125" name="図 124">
              <a:extLst>
                <a:ext uri="{FF2B5EF4-FFF2-40B4-BE49-F238E27FC236}">
                  <a16:creationId xmlns:a16="http://schemas.microsoft.com/office/drawing/2014/main" id="{CC8D9817-CA81-408B-82A0-D89C7A82CB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126" name="図 125">
              <a:extLst>
                <a:ext uri="{FF2B5EF4-FFF2-40B4-BE49-F238E27FC236}">
                  <a16:creationId xmlns:a16="http://schemas.microsoft.com/office/drawing/2014/main" id="{8AFE80BC-786A-4B74-A199-D5BE46987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127" name="フリーフォーム: 図形 22">
              <a:extLst>
                <a:ext uri="{FF2B5EF4-FFF2-40B4-BE49-F238E27FC236}">
                  <a16:creationId xmlns:a16="http://schemas.microsoft.com/office/drawing/2014/main" id="{3E9B2F6A-292E-4576-8926-1A40736B8A0C}"/>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a:extLst>
              <a:ext uri="{FF2B5EF4-FFF2-40B4-BE49-F238E27FC236}">
                <a16:creationId xmlns:a16="http://schemas.microsoft.com/office/drawing/2014/main" id="{EED1C5F8-587E-4D0D-B1E2-E20A21B0C251}"/>
              </a:ext>
            </a:extLst>
          </p:cNvPr>
          <p:cNvGrpSpPr>
            <a:grpSpLocks noChangeAspect="1"/>
          </p:cNvGrpSpPr>
          <p:nvPr/>
        </p:nvGrpSpPr>
        <p:grpSpPr>
          <a:xfrm>
            <a:off x="10588342" y="3010621"/>
            <a:ext cx="852985" cy="634937"/>
            <a:chOff x="-5226395" y="178948"/>
            <a:chExt cx="5500390" cy="4094332"/>
          </a:xfrm>
        </p:grpSpPr>
        <p:pic>
          <p:nvPicPr>
            <p:cNvPr id="129" name="図 128">
              <a:extLst>
                <a:ext uri="{FF2B5EF4-FFF2-40B4-BE49-F238E27FC236}">
                  <a16:creationId xmlns:a16="http://schemas.microsoft.com/office/drawing/2014/main" id="{B09A8CF0-7E58-49B7-A47E-2528C08CB3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130" name="図 129">
              <a:extLst>
                <a:ext uri="{FF2B5EF4-FFF2-40B4-BE49-F238E27FC236}">
                  <a16:creationId xmlns:a16="http://schemas.microsoft.com/office/drawing/2014/main" id="{AC1D9A01-70D9-4163-B276-7455203424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131" name="フリーフォーム: 図形 22">
              <a:extLst>
                <a:ext uri="{FF2B5EF4-FFF2-40B4-BE49-F238E27FC236}">
                  <a16:creationId xmlns:a16="http://schemas.microsoft.com/office/drawing/2014/main" id="{D7FE5B43-35DE-46A3-B8FB-2409E9F0DEC0}"/>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2" name="テキスト ボックス 13">
            <a:extLst>
              <a:ext uri="{FF2B5EF4-FFF2-40B4-BE49-F238E27FC236}">
                <a16:creationId xmlns:a16="http://schemas.microsoft.com/office/drawing/2014/main" id="{0E775C64-AB35-4443-BA09-3D200CD93758}"/>
              </a:ext>
            </a:extLst>
          </p:cNvPr>
          <p:cNvSpPr txBox="1"/>
          <p:nvPr/>
        </p:nvSpPr>
        <p:spPr>
          <a:xfrm>
            <a:off x="5266890" y="1916670"/>
            <a:ext cx="126989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基準サンプル</a:t>
            </a:r>
            <a:endParaRPr lang="en-US" altLang="ja-JP" sz="1600" b="1" dirty="0"/>
          </a:p>
        </p:txBody>
      </p:sp>
      <p:sp>
        <p:nvSpPr>
          <p:cNvPr id="133" name="テキスト ボックス 13">
            <a:extLst>
              <a:ext uri="{FF2B5EF4-FFF2-40B4-BE49-F238E27FC236}">
                <a16:creationId xmlns:a16="http://schemas.microsoft.com/office/drawing/2014/main" id="{DB35A1AF-0968-498C-9204-21369B179E0F}"/>
              </a:ext>
            </a:extLst>
          </p:cNvPr>
          <p:cNvSpPr txBox="1"/>
          <p:nvPr/>
        </p:nvSpPr>
        <p:spPr>
          <a:xfrm>
            <a:off x="9649443" y="1919851"/>
            <a:ext cx="80021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変異体</a:t>
            </a:r>
            <a:endParaRPr lang="en-US" altLang="ja-JP" sz="1600" b="1" dirty="0"/>
          </a:p>
        </p:txBody>
      </p:sp>
      <p:sp>
        <p:nvSpPr>
          <p:cNvPr id="134" name="テキスト ボックス 133">
            <a:extLst>
              <a:ext uri="{FF2B5EF4-FFF2-40B4-BE49-F238E27FC236}">
                <a16:creationId xmlns:a16="http://schemas.microsoft.com/office/drawing/2014/main" id="{92917CB7-9214-48E0-B8C3-8F1C67E87C8D}"/>
              </a:ext>
            </a:extLst>
          </p:cNvPr>
          <p:cNvSpPr txBox="1"/>
          <p:nvPr/>
        </p:nvSpPr>
        <p:spPr>
          <a:xfrm>
            <a:off x="4355193" y="4928927"/>
            <a:ext cx="1241045" cy="369332"/>
          </a:xfrm>
          <a:prstGeom prst="rect">
            <a:avLst/>
          </a:prstGeom>
          <a:noFill/>
        </p:spPr>
        <p:txBody>
          <a:bodyPr wrap="none" rtlCol="0">
            <a:spAutoFit/>
          </a:bodyPr>
          <a:lstStyle/>
          <a:p>
            <a:r>
              <a:rPr kumimoji="1" lang="ja-JP" altLang="en-US" dirty="0"/>
              <a:t>結合能なし</a:t>
            </a:r>
          </a:p>
        </p:txBody>
      </p:sp>
      <p:sp>
        <p:nvSpPr>
          <p:cNvPr id="135" name="テキスト ボックス 134">
            <a:extLst>
              <a:ext uri="{FF2B5EF4-FFF2-40B4-BE49-F238E27FC236}">
                <a16:creationId xmlns:a16="http://schemas.microsoft.com/office/drawing/2014/main" id="{5881A2FA-2E3B-4392-9EBD-AE0A28E3C325}"/>
              </a:ext>
            </a:extLst>
          </p:cNvPr>
          <p:cNvSpPr txBox="1"/>
          <p:nvPr/>
        </p:nvSpPr>
        <p:spPr>
          <a:xfrm>
            <a:off x="6247295" y="4928927"/>
            <a:ext cx="1212191" cy="369332"/>
          </a:xfrm>
          <a:prstGeom prst="rect">
            <a:avLst/>
          </a:prstGeom>
          <a:noFill/>
        </p:spPr>
        <p:txBody>
          <a:bodyPr wrap="none" rtlCol="0">
            <a:spAutoFit/>
          </a:bodyPr>
          <a:lstStyle/>
          <a:p>
            <a:r>
              <a:rPr kumimoji="1" lang="ja-JP" altLang="en-US" dirty="0"/>
              <a:t>結合能あり</a:t>
            </a:r>
          </a:p>
        </p:txBody>
      </p:sp>
      <p:sp>
        <p:nvSpPr>
          <p:cNvPr id="136" name="テキスト ボックス 135">
            <a:extLst>
              <a:ext uri="{FF2B5EF4-FFF2-40B4-BE49-F238E27FC236}">
                <a16:creationId xmlns:a16="http://schemas.microsoft.com/office/drawing/2014/main" id="{97C17BCC-5A1B-4689-A188-114778EB5F36}"/>
              </a:ext>
            </a:extLst>
          </p:cNvPr>
          <p:cNvSpPr txBox="1"/>
          <p:nvPr/>
        </p:nvSpPr>
        <p:spPr>
          <a:xfrm>
            <a:off x="4018984" y="5617642"/>
            <a:ext cx="3894015" cy="338554"/>
          </a:xfrm>
          <a:prstGeom prst="rect">
            <a:avLst/>
          </a:prstGeom>
          <a:noFill/>
        </p:spPr>
        <p:txBody>
          <a:bodyPr wrap="none" rtlCol="0">
            <a:spAutoFit/>
          </a:bodyPr>
          <a:lstStyle/>
          <a:p>
            <a:r>
              <a:rPr kumimoji="1" lang="ja-JP" altLang="en-US" sz="1600" dirty="0">
                <a:solidFill>
                  <a:schemeClr val="accent1"/>
                </a:solidFill>
              </a:rPr>
              <a:t>結合性タンパク質の有無で拡散具合が異なる</a:t>
            </a:r>
          </a:p>
        </p:txBody>
      </p:sp>
      <p:sp>
        <p:nvSpPr>
          <p:cNvPr id="137" name="テキスト ボックス 136">
            <a:extLst>
              <a:ext uri="{FF2B5EF4-FFF2-40B4-BE49-F238E27FC236}">
                <a16:creationId xmlns:a16="http://schemas.microsoft.com/office/drawing/2014/main" id="{90FDC805-EA66-4B67-BFA6-16618AA5A44D}"/>
              </a:ext>
            </a:extLst>
          </p:cNvPr>
          <p:cNvSpPr txBox="1"/>
          <p:nvPr/>
        </p:nvSpPr>
        <p:spPr>
          <a:xfrm>
            <a:off x="8553099" y="5617642"/>
            <a:ext cx="3025187" cy="338554"/>
          </a:xfrm>
          <a:prstGeom prst="rect">
            <a:avLst/>
          </a:prstGeom>
          <a:noFill/>
        </p:spPr>
        <p:txBody>
          <a:bodyPr wrap="none" rtlCol="0">
            <a:spAutoFit/>
          </a:bodyPr>
          <a:lstStyle/>
          <a:p>
            <a:r>
              <a:rPr kumimoji="1" lang="ja-JP" altLang="en-US" sz="1600" dirty="0">
                <a:solidFill>
                  <a:schemeClr val="accent1"/>
                </a:solidFill>
              </a:rPr>
              <a:t>基準サンプルの傾向に従って、評価</a:t>
            </a:r>
          </a:p>
        </p:txBody>
      </p:sp>
      <p:sp>
        <p:nvSpPr>
          <p:cNvPr id="138" name="テキスト ボックス 137">
            <a:extLst>
              <a:ext uri="{FF2B5EF4-FFF2-40B4-BE49-F238E27FC236}">
                <a16:creationId xmlns:a16="http://schemas.microsoft.com/office/drawing/2014/main" id="{1DFA699E-5D75-425E-B1C9-09AECB4979BC}"/>
              </a:ext>
            </a:extLst>
          </p:cNvPr>
          <p:cNvSpPr txBox="1"/>
          <p:nvPr/>
        </p:nvSpPr>
        <p:spPr>
          <a:xfrm>
            <a:off x="8218894" y="4928927"/>
            <a:ext cx="1848583" cy="369332"/>
          </a:xfrm>
          <a:prstGeom prst="rect">
            <a:avLst/>
          </a:prstGeom>
          <a:noFill/>
        </p:spPr>
        <p:txBody>
          <a:bodyPr wrap="none" rtlCol="0">
            <a:spAutoFit/>
          </a:bodyPr>
          <a:lstStyle/>
          <a:p>
            <a:r>
              <a:rPr kumimoji="1" lang="ja-JP" altLang="en-US" dirty="0"/>
              <a:t>結合能なし</a:t>
            </a:r>
            <a:r>
              <a:rPr kumimoji="1" lang="ja-JP" altLang="en-US" sz="1600" dirty="0"/>
              <a:t>と判断</a:t>
            </a:r>
            <a:endParaRPr kumimoji="1" lang="ja-JP" altLang="en-US" dirty="0"/>
          </a:p>
        </p:txBody>
      </p:sp>
      <p:sp>
        <p:nvSpPr>
          <p:cNvPr id="139" name="テキスト ボックス 138">
            <a:extLst>
              <a:ext uri="{FF2B5EF4-FFF2-40B4-BE49-F238E27FC236}">
                <a16:creationId xmlns:a16="http://schemas.microsoft.com/office/drawing/2014/main" id="{40330142-2D22-4B9A-B4BB-65753804AD56}"/>
              </a:ext>
            </a:extLst>
          </p:cNvPr>
          <p:cNvSpPr txBox="1"/>
          <p:nvPr/>
        </p:nvSpPr>
        <p:spPr>
          <a:xfrm>
            <a:off x="10104970" y="4928927"/>
            <a:ext cx="1819729" cy="369332"/>
          </a:xfrm>
          <a:prstGeom prst="rect">
            <a:avLst/>
          </a:prstGeom>
          <a:noFill/>
        </p:spPr>
        <p:txBody>
          <a:bodyPr wrap="none" rtlCol="0">
            <a:spAutoFit/>
          </a:bodyPr>
          <a:lstStyle/>
          <a:p>
            <a:r>
              <a:rPr kumimoji="1" lang="ja-JP" altLang="en-US" dirty="0"/>
              <a:t>結合能あり</a:t>
            </a:r>
            <a:r>
              <a:rPr kumimoji="1" lang="ja-JP" altLang="en-US" sz="1600" dirty="0"/>
              <a:t>と判断</a:t>
            </a:r>
            <a:endParaRPr kumimoji="1" lang="ja-JP" altLang="en-US" dirty="0"/>
          </a:p>
        </p:txBody>
      </p:sp>
      <p:cxnSp>
        <p:nvCxnSpPr>
          <p:cNvPr id="140" name="直線コネクタ 139">
            <a:extLst>
              <a:ext uri="{FF2B5EF4-FFF2-40B4-BE49-F238E27FC236}">
                <a16:creationId xmlns:a16="http://schemas.microsoft.com/office/drawing/2014/main" id="{6A12F265-C783-45D6-B8FD-7E66BA2B4A7E}"/>
              </a:ext>
            </a:extLst>
          </p:cNvPr>
          <p:cNvCxnSpPr>
            <a:cxnSpLocks/>
          </p:cNvCxnSpPr>
          <p:nvPr/>
        </p:nvCxnSpPr>
        <p:spPr>
          <a:xfrm flipV="1">
            <a:off x="353961" y="1801247"/>
            <a:ext cx="337630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77C5DCE0-B595-428A-A0D2-CDB8D6DBD1BB}"/>
              </a:ext>
            </a:extLst>
          </p:cNvPr>
          <p:cNvCxnSpPr>
            <a:cxnSpLocks/>
          </p:cNvCxnSpPr>
          <p:nvPr/>
        </p:nvCxnSpPr>
        <p:spPr>
          <a:xfrm flipV="1">
            <a:off x="4140544" y="1801247"/>
            <a:ext cx="777663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C42D9A3-28FC-467C-972E-BE4627209136}"/>
              </a:ext>
            </a:extLst>
          </p:cNvPr>
          <p:cNvCxnSpPr>
            <a:cxnSpLocks/>
          </p:cNvCxnSpPr>
          <p:nvPr/>
        </p:nvCxnSpPr>
        <p:spPr>
          <a:xfrm>
            <a:off x="8077784" y="1927400"/>
            <a:ext cx="0" cy="4134483"/>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FF6FD581-ED58-49BB-A03A-3BB768361313}"/>
              </a:ext>
            </a:extLst>
          </p:cNvPr>
          <p:cNvSpPr txBox="1"/>
          <p:nvPr/>
        </p:nvSpPr>
        <p:spPr>
          <a:xfrm>
            <a:off x="2438197" y="3907408"/>
            <a:ext cx="595035" cy="338554"/>
          </a:xfrm>
          <a:prstGeom prst="rect">
            <a:avLst/>
          </a:prstGeom>
          <a:noFill/>
        </p:spPr>
        <p:txBody>
          <a:bodyPr wrap="none" rtlCol="0">
            <a:spAutoFit/>
          </a:bodyPr>
          <a:lstStyle/>
          <a:p>
            <a:r>
              <a:rPr kumimoji="1" lang="ja-JP" altLang="en-US" sz="1600" dirty="0"/>
              <a:t>検出</a:t>
            </a:r>
          </a:p>
        </p:txBody>
      </p:sp>
      <p:sp>
        <p:nvSpPr>
          <p:cNvPr id="144" name="テキスト ボックス 143">
            <a:extLst>
              <a:ext uri="{FF2B5EF4-FFF2-40B4-BE49-F238E27FC236}">
                <a16:creationId xmlns:a16="http://schemas.microsoft.com/office/drawing/2014/main" id="{3FADF9B8-C37F-47C7-A93D-B9FCD47EFA8A}"/>
              </a:ext>
            </a:extLst>
          </p:cNvPr>
          <p:cNvSpPr txBox="1"/>
          <p:nvPr/>
        </p:nvSpPr>
        <p:spPr>
          <a:xfrm>
            <a:off x="8537949" y="5277039"/>
            <a:ext cx="3038011" cy="276999"/>
          </a:xfrm>
          <a:prstGeom prst="rect">
            <a:avLst/>
          </a:prstGeom>
          <a:noFill/>
        </p:spPr>
        <p:txBody>
          <a:bodyPr wrap="none" rtlCol="0">
            <a:spAutoFit/>
          </a:bodyPr>
          <a:lstStyle/>
          <a:p>
            <a:r>
              <a:rPr kumimoji="1" lang="ja-JP" altLang="en-US" sz="1200" dirty="0"/>
              <a:t>（どちらにも近くないものを結合能弱いと判断）</a:t>
            </a:r>
          </a:p>
        </p:txBody>
      </p:sp>
      <p:sp>
        <p:nvSpPr>
          <p:cNvPr id="145" name="テキスト ボックス 144">
            <a:extLst>
              <a:ext uri="{FF2B5EF4-FFF2-40B4-BE49-F238E27FC236}">
                <a16:creationId xmlns:a16="http://schemas.microsoft.com/office/drawing/2014/main" id="{1D6FCB22-E7D6-41AB-8BD0-F1AD8E7574C8}"/>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スコア分析　</a:t>
            </a:r>
            <a:r>
              <a:rPr kumimoji="1" lang="en-US" altLang="ja-JP" sz="1600" b="1" dirty="0">
                <a:solidFill>
                  <a:schemeClr val="bg1"/>
                </a:solidFill>
              </a:rPr>
              <a:t>&gt;</a:t>
            </a:r>
            <a:r>
              <a:rPr kumimoji="1" lang="ja-JP" altLang="en-US" sz="1600" b="1" dirty="0">
                <a:solidFill>
                  <a:schemeClr val="bg1"/>
                </a:solidFill>
              </a:rPr>
              <a:t>　評価方法</a:t>
            </a:r>
          </a:p>
        </p:txBody>
      </p:sp>
    </p:spTree>
    <p:extLst>
      <p:ext uri="{BB962C8B-B14F-4D97-AF65-F5344CB8AC3E}">
        <p14:creationId xmlns:p14="http://schemas.microsoft.com/office/powerpoint/2010/main" val="756949975"/>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1776</TotalTime>
  <Words>3910</Words>
  <Application>Microsoft Office PowerPoint</Application>
  <PresentationFormat>ワイド画面</PresentationFormat>
  <Paragraphs>577</Paragraphs>
  <Slides>25</Slides>
  <Notes>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25</vt:i4>
      </vt:variant>
    </vt:vector>
  </HeadingPairs>
  <TitlesOfParts>
    <vt:vector size="31" baseType="lpstr">
      <vt:lpstr>Meiryo UI</vt:lpstr>
      <vt:lpstr>游ゴシック</vt:lpstr>
      <vt:lpstr>Arial</vt:lpstr>
      <vt:lpstr>Cambria Math</vt:lpstr>
      <vt:lpstr>Wingdings</vt:lpstr>
      <vt:lpstr>Yokogawa_Template_Standard</vt:lpstr>
      <vt:lpstr>2021年度まとめ</vt:lpstr>
      <vt:lpstr>サマリ</vt:lpstr>
      <vt:lpstr>PowerPoint プレゼンテーション</vt:lpstr>
      <vt:lpstr>FY21上期の実施項目</vt:lpstr>
      <vt:lpstr>FY21下期の実施項目</vt:lpstr>
      <vt:lpstr>獲得した技術・知見</vt:lpstr>
      <vt:lpstr>全体像における位置づけ</vt:lpstr>
      <vt:lpstr>CBD設計・設計フローと必要な分析</vt:lpstr>
      <vt:lpstr>Wet試験によるセルロース結合性簡易評価</vt:lpstr>
      <vt:lpstr>シミュレーションによるデザイン評価</vt:lpstr>
      <vt:lpstr>タンパク質の立体構造予測</vt:lpstr>
      <vt:lpstr>結合能とスコアの関係</vt:lpstr>
      <vt:lpstr>各サンプルのAffinityと結合能</vt:lpstr>
      <vt:lpstr>Affinityによるスクリーニング効果</vt:lpstr>
      <vt:lpstr>貢献度の高い変異種類の抽出</vt:lpstr>
      <vt:lpstr>変異種類によるスクリーニング効果</vt:lpstr>
      <vt:lpstr>予測構造：1cbh</vt:lpstr>
      <vt:lpstr>予測構造：1cbhの変異体</vt:lpstr>
      <vt:lpstr>信頼度スコアと予測構造のRMSD</vt:lpstr>
      <vt:lpstr>代表的なスコア同士の関係</vt:lpstr>
      <vt:lpstr>信頼度スコアによるスクリーニング効果</vt:lpstr>
      <vt:lpstr>方針の転換</vt:lpstr>
      <vt:lpstr>課題と来期検討事項</vt:lpstr>
      <vt:lpstr>熊谷の関わり</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(Wataru.Kumagai@jp.yokogawa.com)</cp:lastModifiedBy>
  <cp:revision>223</cp:revision>
  <dcterms:created xsi:type="dcterms:W3CDTF">2022-01-26T00:23:42Z</dcterms:created>
  <dcterms:modified xsi:type="dcterms:W3CDTF">2022-03-25T07:37:00Z</dcterms:modified>
</cp:coreProperties>
</file>